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981" r:id="rId2"/>
  </p:sldMasterIdLst>
  <p:notesMasterIdLst>
    <p:notesMasterId r:id="rId24"/>
  </p:notesMasterIdLst>
  <p:handoutMasterIdLst>
    <p:handoutMasterId r:id="rId25"/>
  </p:handoutMasterIdLst>
  <p:sldIdLst>
    <p:sldId id="275" r:id="rId3"/>
    <p:sldId id="291" r:id="rId4"/>
    <p:sldId id="311" r:id="rId5"/>
    <p:sldId id="321" r:id="rId6"/>
    <p:sldId id="317" r:id="rId7"/>
    <p:sldId id="316" r:id="rId8"/>
    <p:sldId id="312" r:id="rId9"/>
    <p:sldId id="287" r:id="rId10"/>
    <p:sldId id="326" r:id="rId11"/>
    <p:sldId id="322" r:id="rId12"/>
    <p:sldId id="320" r:id="rId13"/>
    <p:sldId id="323" r:id="rId14"/>
    <p:sldId id="313" r:id="rId15"/>
    <p:sldId id="324" r:id="rId16"/>
    <p:sldId id="319" r:id="rId17"/>
    <p:sldId id="325" r:id="rId18"/>
    <p:sldId id="305" r:id="rId19"/>
    <p:sldId id="303" r:id="rId20"/>
    <p:sldId id="309" r:id="rId21"/>
    <p:sldId id="308" r:id="rId22"/>
    <p:sldId id="283" r:id="rId23"/>
  </p:sldIdLst>
  <p:sldSz cx="9144000" cy="6858000" type="screen4x3"/>
  <p:notesSz cx="6858000" cy="9144000"/>
  <p:custDataLst>
    <p:tags r:id="rId26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ヒラギノ角ゴ Pro W3" pitchFamily="127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2E34"/>
    <a:srgbClr val="157AC0"/>
    <a:srgbClr val="0082C9"/>
    <a:srgbClr val="ECECEC"/>
    <a:srgbClr val="064163"/>
    <a:srgbClr val="595959"/>
    <a:srgbClr val="808080"/>
    <a:srgbClr val="870F1F"/>
    <a:srgbClr val="3B1659"/>
    <a:srgbClr val="84B3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11" autoAdjust="0"/>
    <p:restoredTop sz="66780" autoAdjust="0"/>
  </p:normalViewPr>
  <p:slideViewPr>
    <p:cSldViewPr snapToGrid="0" snapToObjects="1">
      <p:cViewPr varScale="1">
        <p:scale>
          <a:sx n="78" d="100"/>
          <a:sy n="78" d="100"/>
        </p:scale>
        <p:origin x="240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-414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04D6973-754B-47CD-95F4-E4177A42261F}" type="datetimeFigureOut">
              <a:rPr lang="en-US" altLang="en-US"/>
              <a:pPr/>
              <a:t>7/29/2019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E8D216E-3286-4007-A09A-41655211AE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91046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2979507-E6EB-4E09-9330-8A6222761008}" type="datetimeFigureOut">
              <a:rPr lang="en-US" altLang="en-US"/>
              <a:pPr/>
              <a:t>7/29/2019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noProof="0" smtClean="0"/>
              <a:t>Click to edit Master text styles</a:t>
            </a:r>
          </a:p>
          <a:p>
            <a:pPr lvl="1"/>
            <a:r>
              <a:rPr lang="en-CA" noProof="0" smtClean="0"/>
              <a:t>Second level</a:t>
            </a:r>
          </a:p>
          <a:p>
            <a:pPr lvl="2"/>
            <a:r>
              <a:rPr lang="en-CA" noProof="0" smtClean="0"/>
              <a:t>Third level</a:t>
            </a:r>
          </a:p>
          <a:p>
            <a:pPr lvl="3"/>
            <a:r>
              <a:rPr lang="en-CA" noProof="0" smtClean="0"/>
              <a:t>Fourth level</a:t>
            </a:r>
          </a:p>
          <a:p>
            <a:pPr lvl="4"/>
            <a:r>
              <a:rPr lang="en-CA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8B6414A-BA14-4DDA-AFF4-139240F3582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28398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126" charset="-128"/>
        <a:cs typeface="ヒラギノ角ゴ Pro W3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126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126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126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12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6966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6141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902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5725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9779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9973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1039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54393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5552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9724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3231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394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https://confluence.isvcs.net/display/ITBIET/Innovation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1495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5885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152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Handover</a:t>
            </a:r>
            <a:r>
              <a:rPr lang="en-CA" baseline="0" dirty="0" smtClean="0"/>
              <a:t> to </a:t>
            </a:r>
            <a:r>
              <a:rPr lang="en-CA" baseline="0" dirty="0" err="1" smtClean="0"/>
              <a:t>CoE</a:t>
            </a:r>
            <a:r>
              <a:rPr lang="en-CA" baseline="0" dirty="0" smtClean="0"/>
              <a:t> team – 10-15 </a:t>
            </a:r>
            <a:r>
              <a:rPr lang="en-CA" baseline="0" dirty="0" err="1" smtClean="0"/>
              <a:t>mins</a:t>
            </a:r>
            <a:r>
              <a:rPr lang="en-CA" baseline="0" dirty="0" smtClean="0"/>
              <a:t> max.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687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2530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98436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B6414A-BA14-4DDA-AFF4-139240F35821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0498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694296" y="753534"/>
            <a:ext cx="3992504" cy="5436540"/>
          </a:xfrm>
        </p:spPr>
        <p:txBody>
          <a:bodyPr/>
          <a:lstStyle>
            <a:lvl1pPr marL="0" indent="0">
              <a:buNone/>
              <a:defRPr>
                <a:latin typeface="Century Gothic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7969" y="753535"/>
            <a:ext cx="3792400" cy="2376252"/>
          </a:xfrm>
        </p:spPr>
        <p:txBody>
          <a:bodyPr>
            <a:normAutofit/>
          </a:bodyPr>
          <a:lstStyle>
            <a:lvl1pPr algn="l">
              <a:defRPr sz="4000" b="0" i="0">
                <a:solidFill>
                  <a:srgbClr val="0082C9"/>
                </a:solidFill>
                <a:latin typeface="Century Gothic" pitchFamily="34" charset="0"/>
                <a:cs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7968" y="3336749"/>
            <a:ext cx="3792401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 baseline="0">
                <a:solidFill>
                  <a:srgbClr val="595959"/>
                </a:solidFill>
                <a:latin typeface="Century Gothic" pitchFamily="34" charset="0"/>
                <a:cs typeface="Century Gothic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 smtClean="0"/>
              <a:t>Click to edit Master subtitle style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C1C3F4-7627-499B-A387-D46B6B71D0BD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4" name="Picture 7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363" y="3231387"/>
            <a:ext cx="3827556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12"/>
          <p:cNvCxnSpPr/>
          <p:nvPr userDrawn="1"/>
        </p:nvCxnSpPr>
        <p:spPr>
          <a:xfrm>
            <a:off x="436449" y="6276975"/>
            <a:ext cx="8250351" cy="0"/>
          </a:xfrm>
          <a:prstGeom prst="line">
            <a:avLst/>
          </a:prstGeom>
          <a:ln w="317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7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6449" y="544182"/>
            <a:ext cx="8254800" cy="4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 descr="\\prod.prv\shared\NCR\CMO\CMB_NEW\0400-Comms Svcs\480 - Publishing and Production\!Flag Signatures\Canada Wordmark\Colour\Canada_Colour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249" y="6356350"/>
            <a:ext cx="1116000" cy="27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5600" y="248400"/>
            <a:ext cx="2154461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589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maple_leaf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7407" y="2697163"/>
            <a:ext cx="3211512" cy="416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 userDrawn="1"/>
        </p:nvCxnSpPr>
        <p:spPr>
          <a:xfrm>
            <a:off x="487363" y="6276975"/>
            <a:ext cx="8199437" cy="0"/>
          </a:xfrm>
          <a:prstGeom prst="line">
            <a:avLst/>
          </a:prstGeom>
          <a:ln w="317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82C9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D325CEB-1D58-4033-B3AA-47E6E8AA165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6423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 descr="maple_leaf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7407" y="2697163"/>
            <a:ext cx="3211512" cy="416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 userDrawn="1"/>
        </p:nvCxnSpPr>
        <p:spPr>
          <a:xfrm>
            <a:off x="487363" y="6276975"/>
            <a:ext cx="8199437" cy="0"/>
          </a:xfrm>
          <a:prstGeom prst="line">
            <a:avLst/>
          </a:prstGeom>
          <a:ln w="317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16CE915-54DE-42DF-81C9-6A96210B07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599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maple_leaf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7407" y="2697163"/>
            <a:ext cx="3211512" cy="416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 userDrawn="1"/>
        </p:nvCxnSpPr>
        <p:spPr>
          <a:xfrm>
            <a:off x="487363" y="6276975"/>
            <a:ext cx="8199437" cy="0"/>
          </a:xfrm>
          <a:prstGeom prst="line">
            <a:avLst/>
          </a:prstGeom>
          <a:ln w="317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0">
                <a:solidFill>
                  <a:srgbClr val="0082C9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buClr>
                <a:srgbClr val="0082C9"/>
              </a:buClr>
              <a:defRPr sz="2600"/>
            </a:lvl1pPr>
            <a:lvl2pPr>
              <a:buClr>
                <a:srgbClr val="0082C9"/>
              </a:buClr>
              <a:defRPr sz="2400"/>
            </a:lvl2pPr>
            <a:lvl3pPr>
              <a:buClr>
                <a:srgbClr val="0082C9"/>
              </a:buClr>
              <a:defRPr sz="2200"/>
            </a:lvl3pPr>
            <a:lvl4pPr>
              <a:buClr>
                <a:srgbClr val="0082C9"/>
              </a:buClr>
              <a:defRPr sz="2000"/>
            </a:lvl4pPr>
            <a:lvl5pPr>
              <a:buClr>
                <a:srgbClr val="0082C9"/>
              </a:buCl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7B34F6D-27DC-4F94-8982-5FFA21468B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2684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487363" y="6276975"/>
            <a:ext cx="8199437" cy="0"/>
          </a:xfrm>
          <a:prstGeom prst="line">
            <a:avLst/>
          </a:prstGeom>
          <a:ln w="317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0">
                <a:solidFill>
                  <a:srgbClr val="595959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rgbClr val="595959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595959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98A5B3A-4079-4B46-A0FF-A550B3FE26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9405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487363" y="6276975"/>
            <a:ext cx="8199437" cy="0"/>
          </a:xfrm>
          <a:prstGeom prst="line">
            <a:avLst/>
          </a:prstGeom>
          <a:ln w="317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82C9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buClr>
                <a:srgbClr val="0082C9"/>
              </a:buClr>
              <a:defRPr/>
            </a:lvl1pPr>
            <a:lvl2pPr>
              <a:buClr>
                <a:srgbClr val="0082C9"/>
              </a:buClr>
              <a:defRPr/>
            </a:lvl2pPr>
            <a:lvl3pPr>
              <a:buClr>
                <a:srgbClr val="0082C9"/>
              </a:buClr>
              <a:defRPr/>
            </a:lvl3pPr>
            <a:lvl4pPr>
              <a:buClr>
                <a:srgbClr val="0082C9"/>
              </a:buClr>
              <a:defRPr/>
            </a:lvl4pPr>
            <a:lvl5pPr>
              <a:buClr>
                <a:srgbClr val="0082C9"/>
              </a:buClr>
              <a:defRPr/>
            </a:lvl5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49DFE12-9688-42E0-BA90-99DAB2AC95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1996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82C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31215-D414-49A1-B0BE-FA6A849F09BB}" type="slidenum">
              <a:rPr lang="en-US" altLang="en-US" smtClean="0"/>
              <a:pPr/>
              <a:t>‹#›</a:t>
            </a:fld>
            <a:endParaRPr lang="en-US" altLang="en-US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87363" y="6276975"/>
            <a:ext cx="8199437" cy="0"/>
          </a:xfrm>
          <a:prstGeom prst="line">
            <a:avLst/>
          </a:prstGeom>
          <a:ln w="317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431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 descr="maple_leaf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7407" y="2697163"/>
            <a:ext cx="3211512" cy="416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 userDrawn="1"/>
        </p:nvCxnSpPr>
        <p:spPr>
          <a:xfrm>
            <a:off x="487363" y="6276975"/>
            <a:ext cx="8199437" cy="0"/>
          </a:xfrm>
          <a:prstGeom prst="line">
            <a:avLst/>
          </a:prstGeom>
          <a:ln w="317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82C9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buClr>
                <a:srgbClr val="0082C9"/>
              </a:buClr>
              <a:defRPr sz="2400"/>
            </a:lvl1pPr>
            <a:lvl2pPr>
              <a:buClr>
                <a:srgbClr val="0082C9"/>
              </a:buClr>
              <a:defRPr sz="2000"/>
            </a:lvl2pPr>
            <a:lvl3pPr>
              <a:buClr>
                <a:srgbClr val="0082C9"/>
              </a:buClr>
              <a:defRPr sz="1800"/>
            </a:lvl3pPr>
            <a:lvl4pPr>
              <a:buClr>
                <a:srgbClr val="0082C9"/>
              </a:buClr>
              <a:defRPr sz="1600"/>
            </a:lvl4pPr>
            <a:lvl5pPr>
              <a:buClr>
                <a:srgbClr val="0082C9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buClr>
                <a:srgbClr val="0082C9"/>
              </a:buClr>
              <a:defRPr sz="2400"/>
            </a:lvl1pPr>
            <a:lvl2pPr>
              <a:buClr>
                <a:srgbClr val="0082C9"/>
              </a:buClr>
              <a:defRPr sz="2000"/>
            </a:lvl2pPr>
            <a:lvl3pPr>
              <a:buClr>
                <a:srgbClr val="0082C9"/>
              </a:buClr>
              <a:defRPr sz="1800"/>
            </a:lvl3pPr>
            <a:lvl4pPr>
              <a:buClr>
                <a:srgbClr val="0082C9"/>
              </a:buClr>
              <a:defRPr sz="1600"/>
            </a:lvl4pPr>
            <a:lvl5pPr>
              <a:buClr>
                <a:srgbClr val="0082C9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8FBFBE-36BC-482D-A777-8BE920DF890D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98433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 descr="maple_leaf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7407" y="2697163"/>
            <a:ext cx="3211512" cy="416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414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-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229731" y="1066800"/>
            <a:ext cx="8627404" cy="5486400"/>
          </a:xfrm>
          <a:prstGeom prst="roundRect">
            <a:avLst>
              <a:gd name="adj" fmla="val 368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9" tIns="34284" rIns="68569" bIns="34284" rtlCol="0" anchor="ctr">
            <a:normAutofit/>
          </a:bodyPr>
          <a:lstStyle/>
          <a:p>
            <a:pPr algn="ctr"/>
            <a:endParaRPr lang="en-GB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 userDrawn="1">
            <p:ph sz="quarter" idx="10"/>
          </p:nvPr>
        </p:nvSpPr>
        <p:spPr>
          <a:xfrm>
            <a:off x="286867" y="1143000"/>
            <a:ext cx="8513133" cy="5366240"/>
          </a:xfrm>
          <a:noFill/>
          <a:ln cap="rnd">
            <a:noFill/>
          </a:ln>
        </p:spPr>
        <p:txBody>
          <a:bodyPr>
            <a:normAutofit/>
          </a:bodyPr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286867" y="147235"/>
            <a:ext cx="8513133" cy="675468"/>
          </a:xfrm>
          <a:noFill/>
          <a:ln>
            <a:noFill/>
          </a:ln>
        </p:spPr>
        <p:txBody>
          <a:bodyPr>
            <a:normAutofit/>
          </a:bodyPr>
          <a:lstStyle>
            <a:lvl1pPr>
              <a:defRPr lang="en-US" dirty="0" smtClean="0">
                <a:solidFill>
                  <a:schemeClr val="accent2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484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D1BFE-8C64-4FB6-BE7E-3BE872ED8899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2019-07-29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759E-8271-4A04-B270-10A8DFB716B1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930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ple_leaf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7407" y="2697163"/>
            <a:ext cx="3211512" cy="416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 userDrawn="1"/>
        </p:nvCxnSpPr>
        <p:spPr>
          <a:xfrm>
            <a:off x="487363" y="6276975"/>
            <a:ext cx="8199437" cy="0"/>
          </a:xfrm>
          <a:prstGeom prst="line">
            <a:avLst/>
          </a:prstGeom>
          <a:ln w="317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 b="0" i="0">
                <a:solidFill>
                  <a:srgbClr val="0082C9"/>
                </a:solidFill>
                <a:latin typeface="Century Gothic" pitchFamily="34" charset="0"/>
                <a:cs typeface="Century Gothic" pitchFamily="34" charset="0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rgbClr val="0082C9"/>
              </a:buClr>
              <a:buFont typeface="Arial"/>
              <a:buChar char="•"/>
              <a:defRPr sz="2600" b="0" i="0">
                <a:solidFill>
                  <a:srgbClr val="595959"/>
                </a:solidFill>
                <a:latin typeface="Century Gothic" pitchFamily="34" charset="0"/>
                <a:cs typeface="Century Gothic" pitchFamily="34" charset="0"/>
              </a:defRPr>
            </a:lvl1pPr>
            <a:lvl2pPr marL="742950" indent="-285750">
              <a:buClr>
                <a:srgbClr val="0082C9"/>
              </a:buClr>
              <a:buFont typeface="Arial"/>
              <a:buChar char="•"/>
              <a:defRPr sz="2400" b="0" i="0">
                <a:solidFill>
                  <a:srgbClr val="595959"/>
                </a:solidFill>
                <a:latin typeface="Century Gothic" pitchFamily="34" charset="0"/>
                <a:cs typeface="Century Gothic" pitchFamily="34" charset="0"/>
              </a:defRPr>
            </a:lvl2pPr>
            <a:lvl3pPr marL="1143000" indent="-228600">
              <a:buClr>
                <a:srgbClr val="0082C9"/>
              </a:buClr>
              <a:buFont typeface="Arial"/>
              <a:buChar char="•"/>
              <a:defRPr sz="2200" b="0" i="0">
                <a:solidFill>
                  <a:srgbClr val="595959"/>
                </a:solidFill>
                <a:latin typeface="Century Gothic" pitchFamily="34" charset="0"/>
                <a:cs typeface="Century Gothic" pitchFamily="34" charset="0"/>
              </a:defRPr>
            </a:lvl3pPr>
            <a:lvl4pPr marL="1600200" indent="-228600">
              <a:buClr>
                <a:srgbClr val="0082C9"/>
              </a:buClr>
              <a:buFont typeface="Arial"/>
              <a:buChar char="•"/>
              <a:defRPr sz="2000" b="0" i="0">
                <a:solidFill>
                  <a:srgbClr val="595959"/>
                </a:solidFill>
                <a:latin typeface="Century Gothic" pitchFamily="34" charset="0"/>
                <a:cs typeface="Century Gothic" pitchFamily="34" charset="0"/>
              </a:defRPr>
            </a:lvl4pPr>
            <a:lvl5pPr marL="2057400" indent="-228600">
              <a:buClr>
                <a:srgbClr val="0082C9"/>
              </a:buClr>
              <a:buFont typeface="Arial"/>
              <a:buChar char="•"/>
              <a:defRPr sz="1800" b="0" i="0">
                <a:solidFill>
                  <a:srgbClr val="595959"/>
                </a:solidFill>
                <a:latin typeface="Century Gothic" pitchFamily="34" charset="0"/>
                <a:cs typeface="Century Gothic" pitchFamily="34" charset="0"/>
              </a:defRPr>
            </a:lvl5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8075564-AF6E-40FC-905A-F6C5E8D296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3478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D1BFE-8C64-4FB6-BE7E-3BE872ED8899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2019-07-29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759E-8271-4A04-B270-10A8DFB716B1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203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D1BFE-8C64-4FB6-BE7E-3BE872ED8899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2019-07-29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759E-8271-4A04-B270-10A8DFB716B1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6315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D1BFE-8C64-4FB6-BE7E-3BE872ED8899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2019-07-29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759E-8271-4A04-B270-10A8DFB716B1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2605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D1BFE-8C64-4FB6-BE7E-3BE872ED8899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2019-07-29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759E-8271-4A04-B270-10A8DFB716B1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7229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D1BFE-8C64-4FB6-BE7E-3BE872ED8899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2019-07-29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759E-8271-4A04-B270-10A8DFB716B1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8116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D1BFE-8C64-4FB6-BE7E-3BE872ED8899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2019-07-29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759E-8271-4A04-B270-10A8DFB716B1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1266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D1BFE-8C64-4FB6-BE7E-3BE872ED8899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2019-07-29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759E-8271-4A04-B270-10A8DFB716B1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9586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D1BFE-8C64-4FB6-BE7E-3BE872ED8899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2019-07-29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759E-8271-4A04-B270-10A8DFB716B1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7430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D1BFE-8C64-4FB6-BE7E-3BE872ED8899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2019-07-29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759E-8271-4A04-B270-10A8DFB716B1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3456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D1BFE-8C64-4FB6-BE7E-3BE872ED8899}" type="datetimeFigureOut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2019-07-29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759E-8271-4A04-B270-10A8DFB716B1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82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8867" y="1941161"/>
            <a:ext cx="7112000" cy="2376252"/>
          </a:xfrm>
        </p:spPr>
        <p:txBody>
          <a:bodyPr>
            <a:normAutofit/>
          </a:bodyPr>
          <a:lstStyle>
            <a:lvl1pPr algn="l">
              <a:defRPr sz="4000" b="0" i="0">
                <a:solidFill>
                  <a:srgbClr val="0082C9"/>
                </a:solidFill>
                <a:latin typeface="Century Gothic" pitchFamily="34" charset="0"/>
                <a:cs typeface="Century Gothic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8866" y="4524375"/>
            <a:ext cx="7112001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rgbClr val="595959"/>
                </a:solidFill>
                <a:latin typeface="Century Gothic" pitchFamily="34" charset="0"/>
                <a:cs typeface="Century Gothic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 smtClean="0"/>
              <a:t>Click to edit Master subtitle style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042CE3-6392-4968-B209-93A52C299364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4" name="Picture 7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600" y="4424288"/>
            <a:ext cx="7307153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7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6449" y="544182"/>
            <a:ext cx="8254800" cy="4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 descr="\\prod.prv\shared\NCR\CMO\CMB_NEW\0400-Comms Svcs\480 - Publishing and Production\!Flag Signatures\Canada Wordmark\Colour\Canada_Colour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249" y="6356350"/>
            <a:ext cx="1116000" cy="27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5600" y="248400"/>
            <a:ext cx="2154461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028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maple_leaf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7407" y="2697163"/>
            <a:ext cx="3211512" cy="416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>
                <a:solidFill>
                  <a:srgbClr val="0082C9"/>
                </a:solidFill>
                <a:latin typeface="Century Gothic" pitchFamily="34" charset="0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595959"/>
                </a:solidFill>
                <a:latin typeface="Century Gothic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0CFA99A-0B6A-4F6F-BA8D-AFBE694F623A}" type="slidenum">
              <a:rPr lang="en-US" altLang="en-US"/>
              <a:pPr/>
              <a:t>‹#›</a:t>
            </a:fld>
            <a:endParaRPr lang="en-US" alt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87363" y="6276975"/>
            <a:ext cx="8199437" cy="0"/>
          </a:xfrm>
          <a:prstGeom prst="line">
            <a:avLst/>
          </a:prstGeom>
          <a:ln w="317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40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 descr="maple_leaf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7407" y="2697163"/>
            <a:ext cx="3211512" cy="416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 userDrawn="1"/>
        </p:nvCxnSpPr>
        <p:spPr>
          <a:xfrm>
            <a:off x="487363" y="6276975"/>
            <a:ext cx="8199437" cy="0"/>
          </a:xfrm>
          <a:prstGeom prst="line">
            <a:avLst/>
          </a:prstGeom>
          <a:ln w="317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82C9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buClr>
                <a:srgbClr val="0082C9"/>
              </a:buClr>
              <a:defRPr sz="2800"/>
            </a:lvl1pPr>
            <a:lvl2pPr>
              <a:buClr>
                <a:srgbClr val="0082C9"/>
              </a:buClr>
              <a:defRPr sz="2400"/>
            </a:lvl2pPr>
            <a:lvl3pPr>
              <a:buClr>
                <a:srgbClr val="0082C9"/>
              </a:buClr>
              <a:defRPr sz="2000"/>
            </a:lvl3pPr>
            <a:lvl4pPr>
              <a:buClr>
                <a:srgbClr val="0082C9"/>
              </a:buClr>
              <a:defRPr sz="1800"/>
            </a:lvl4pPr>
            <a:lvl5pPr>
              <a:buClr>
                <a:srgbClr val="0082C9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buClr>
                <a:srgbClr val="0082C9"/>
              </a:buClr>
              <a:defRPr sz="2800"/>
            </a:lvl1pPr>
            <a:lvl2pPr>
              <a:buClr>
                <a:srgbClr val="0082C9"/>
              </a:buClr>
              <a:defRPr sz="2400"/>
            </a:lvl2pPr>
            <a:lvl3pPr>
              <a:buClr>
                <a:srgbClr val="0082C9"/>
              </a:buClr>
              <a:defRPr sz="2000"/>
            </a:lvl3pPr>
            <a:lvl4pPr>
              <a:buClr>
                <a:srgbClr val="0082C9"/>
              </a:buClr>
              <a:defRPr sz="1800"/>
            </a:lvl4pPr>
            <a:lvl5pPr>
              <a:buClr>
                <a:srgbClr val="0082C9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7F49F12-9138-49F1-96D4-CC6FC00A57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4185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maple_leaf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7407" y="2697163"/>
            <a:ext cx="3211512" cy="416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4922838" y="2805113"/>
            <a:ext cx="4221162" cy="3119437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8" name="Rectangle 7"/>
          <p:cNvSpPr/>
          <p:nvPr userDrawn="1"/>
        </p:nvSpPr>
        <p:spPr>
          <a:xfrm>
            <a:off x="9029700" y="2805113"/>
            <a:ext cx="114300" cy="3119437"/>
          </a:xfrm>
          <a:prstGeom prst="rect">
            <a:avLst/>
          </a:prstGeom>
          <a:solidFill>
            <a:srgbClr val="0082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>
              <a:solidFill>
                <a:srgbClr val="0082C9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7363" y="6276975"/>
            <a:ext cx="8199437" cy="0"/>
          </a:xfrm>
          <a:prstGeom prst="line">
            <a:avLst/>
          </a:prstGeom>
          <a:ln w="317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82C9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buClr>
                <a:srgbClr val="0082C9"/>
              </a:buClr>
              <a:defRPr sz="2800"/>
            </a:lvl1pPr>
            <a:lvl2pPr>
              <a:buClr>
                <a:srgbClr val="0082C9"/>
              </a:buClr>
              <a:defRPr sz="2400"/>
            </a:lvl2pPr>
            <a:lvl3pPr>
              <a:buClr>
                <a:srgbClr val="0082C9"/>
              </a:buClr>
              <a:defRPr sz="2000"/>
            </a:lvl3pPr>
            <a:lvl4pPr>
              <a:buClr>
                <a:srgbClr val="0082C9"/>
              </a:buClr>
              <a:defRPr sz="1800"/>
            </a:lvl4pPr>
            <a:lvl5pPr>
              <a:buClr>
                <a:srgbClr val="0082C9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2"/>
          </p:nvPr>
        </p:nvSpPr>
        <p:spPr>
          <a:xfrm>
            <a:off x="5177693" y="3057770"/>
            <a:ext cx="3651494" cy="2668344"/>
          </a:xfrm>
        </p:spPr>
        <p:txBody>
          <a:bodyPr/>
          <a:lstStyle>
            <a:lvl1pPr marL="0" indent="0">
              <a:buNone/>
              <a:defRPr sz="1800" i="1">
                <a:solidFill>
                  <a:srgbClr val="595959"/>
                </a:solidFill>
              </a:defRPr>
            </a:lvl1pPr>
            <a:lvl2pPr>
              <a:defRPr sz="2400" i="1"/>
            </a:lvl2pPr>
            <a:lvl3pPr>
              <a:defRPr sz="2000" i="1"/>
            </a:lvl3pPr>
            <a:lvl4pPr>
              <a:defRPr sz="1800" i="1"/>
            </a:lvl4pPr>
            <a:lvl5pPr>
              <a:defRPr sz="1800" i="1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0606BA19-779A-4930-9322-0B47357BACC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8813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922838" y="1600201"/>
            <a:ext cx="3798887" cy="4525962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>
              <a:solidFill>
                <a:srgbClr val="ECECE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7363" y="6276975"/>
            <a:ext cx="8199437" cy="0"/>
          </a:xfrm>
          <a:prstGeom prst="line">
            <a:avLst/>
          </a:prstGeom>
          <a:ln w="317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82C9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buClr>
                <a:srgbClr val="0082C9"/>
              </a:buClr>
              <a:defRPr sz="2800"/>
            </a:lvl1pPr>
            <a:lvl2pPr>
              <a:buClr>
                <a:srgbClr val="0082C9"/>
              </a:buClr>
              <a:defRPr sz="2400"/>
            </a:lvl2pPr>
            <a:lvl3pPr>
              <a:buClr>
                <a:srgbClr val="0082C9"/>
              </a:buClr>
              <a:defRPr sz="2000"/>
            </a:lvl3pPr>
            <a:lvl4pPr>
              <a:buClr>
                <a:srgbClr val="0082C9"/>
              </a:buClr>
              <a:defRPr sz="1800"/>
            </a:lvl4pPr>
            <a:lvl5pPr>
              <a:buClr>
                <a:srgbClr val="0082C9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2"/>
          </p:nvPr>
        </p:nvSpPr>
        <p:spPr>
          <a:xfrm>
            <a:off x="5167923" y="1944078"/>
            <a:ext cx="3553802" cy="3782036"/>
          </a:xfrm>
        </p:spPr>
        <p:txBody>
          <a:bodyPr/>
          <a:lstStyle>
            <a:lvl1pPr marL="0" indent="0">
              <a:buNone/>
              <a:defRPr sz="1800" i="1">
                <a:solidFill>
                  <a:srgbClr val="595959"/>
                </a:solidFill>
              </a:defRPr>
            </a:lvl1pPr>
            <a:lvl2pPr>
              <a:defRPr sz="2400" i="1"/>
            </a:lvl2pPr>
            <a:lvl3pPr>
              <a:defRPr sz="2000" i="1"/>
            </a:lvl3pPr>
            <a:lvl4pPr>
              <a:defRPr sz="1800" i="1"/>
            </a:lvl4pPr>
            <a:lvl5pPr>
              <a:defRPr sz="1800" i="1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3E294082-DFA0-4304-8D39-BC23FA45EDA4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3" name="Picture 7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5363" y="5866131"/>
            <a:ext cx="3827556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6566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 descr="maple_leaf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7407" y="2697163"/>
            <a:ext cx="3211512" cy="416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457200" y="3995738"/>
            <a:ext cx="8264525" cy="1928812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>
              <a:solidFill>
                <a:srgbClr val="ECECEC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7363" y="6276975"/>
            <a:ext cx="8199437" cy="0"/>
          </a:xfrm>
          <a:prstGeom prst="line">
            <a:avLst/>
          </a:prstGeom>
          <a:ln w="317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82C9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8229600" cy="2157607"/>
          </a:xfrm>
        </p:spPr>
        <p:txBody>
          <a:bodyPr/>
          <a:lstStyle>
            <a:lvl1pPr>
              <a:buClr>
                <a:srgbClr val="0082C9"/>
              </a:buClr>
              <a:defRPr sz="2800"/>
            </a:lvl1pPr>
            <a:lvl2pPr>
              <a:buClr>
                <a:srgbClr val="0082C9"/>
              </a:buClr>
              <a:defRPr sz="2400"/>
            </a:lvl2pPr>
            <a:lvl3pPr>
              <a:buClr>
                <a:srgbClr val="0082C9"/>
              </a:buClr>
              <a:defRPr sz="2000"/>
            </a:lvl3pPr>
            <a:lvl4pPr>
              <a:buClr>
                <a:srgbClr val="0082C9"/>
              </a:buClr>
              <a:defRPr sz="1800"/>
            </a:lvl4pPr>
            <a:lvl5pPr>
              <a:buClr>
                <a:srgbClr val="0082C9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2"/>
          </p:nvPr>
        </p:nvSpPr>
        <p:spPr>
          <a:xfrm>
            <a:off x="605692" y="4140741"/>
            <a:ext cx="8116033" cy="1332960"/>
          </a:xfrm>
          <a:solidFill>
            <a:srgbClr val="ECECEC"/>
          </a:solidFill>
        </p:spPr>
        <p:txBody>
          <a:bodyPr/>
          <a:lstStyle>
            <a:lvl1pPr marL="0" indent="0">
              <a:buNone/>
              <a:defRPr sz="1800" i="1"/>
            </a:lvl1pPr>
            <a:lvl2pPr>
              <a:defRPr sz="2400" i="1"/>
            </a:lvl2pPr>
            <a:lvl3pPr>
              <a:defRPr sz="2000" i="1"/>
            </a:lvl3pPr>
            <a:lvl4pPr>
              <a:defRPr sz="1800" i="1"/>
            </a:lvl4pPr>
            <a:lvl5pPr>
              <a:defRPr sz="1800" i="1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AB52D289-F740-481C-B2A6-EE2832E288B0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4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7363" y="5650231"/>
            <a:ext cx="8155126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37692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 descr="maple_leaf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7407" y="2697163"/>
            <a:ext cx="3211512" cy="416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 userDrawn="1"/>
        </p:nvCxnSpPr>
        <p:spPr>
          <a:xfrm>
            <a:off x="487363" y="6276975"/>
            <a:ext cx="8199437" cy="0"/>
          </a:xfrm>
          <a:prstGeom prst="line">
            <a:avLst/>
          </a:prstGeom>
          <a:ln w="317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82C9"/>
                </a:solidFill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buClr>
                <a:srgbClr val="0082C9"/>
              </a:buClr>
              <a:defRPr sz="2400"/>
            </a:lvl1pPr>
            <a:lvl2pPr>
              <a:buClr>
                <a:srgbClr val="0082C9"/>
              </a:buClr>
              <a:defRPr sz="2000"/>
            </a:lvl2pPr>
            <a:lvl3pPr>
              <a:buClr>
                <a:srgbClr val="0082C9"/>
              </a:buClr>
              <a:defRPr sz="1800"/>
            </a:lvl3pPr>
            <a:lvl4pPr>
              <a:buClr>
                <a:srgbClr val="0082C9"/>
              </a:buClr>
              <a:defRPr sz="1600"/>
            </a:lvl4pPr>
            <a:lvl5pPr>
              <a:buClr>
                <a:srgbClr val="0082C9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buClr>
                <a:srgbClr val="0082C9"/>
              </a:buClr>
              <a:defRPr sz="2400"/>
            </a:lvl1pPr>
            <a:lvl2pPr>
              <a:buClr>
                <a:srgbClr val="0082C9"/>
              </a:buClr>
              <a:defRPr sz="2000"/>
            </a:lvl2pPr>
            <a:lvl3pPr>
              <a:buClr>
                <a:srgbClr val="0082C9"/>
              </a:buClr>
              <a:defRPr sz="1800"/>
            </a:lvl3pPr>
            <a:lvl4pPr>
              <a:buClr>
                <a:srgbClr val="0082C9"/>
              </a:buClr>
              <a:defRPr sz="1600"/>
            </a:lvl4pPr>
            <a:lvl5pPr>
              <a:buClr>
                <a:srgbClr val="0082C9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98FBFBE-36BC-482D-A777-8BE920DF890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7219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le_leaf.jpg"/>
          <p:cNvPicPr>
            <a:picLocks noChangeAspect="1"/>
          </p:cNvPicPr>
          <p:nvPr userDrawn="1"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7407" y="2697163"/>
            <a:ext cx="3211512" cy="416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9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 dirty="0" smtClean="0"/>
              <a:t>Click to edit Master title style</a:t>
            </a:r>
            <a:endParaRPr lang="en-US" alt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436688"/>
            <a:ext cx="8229600" cy="468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 altLang="en-US" dirty="0" smtClean="0"/>
              <a:t>Click to edit Master text styles</a:t>
            </a:r>
          </a:p>
          <a:p>
            <a:pPr lvl="1"/>
            <a:r>
              <a:rPr lang="en-CA" altLang="en-US" dirty="0" smtClean="0"/>
              <a:t>Second level</a:t>
            </a:r>
          </a:p>
          <a:p>
            <a:pPr lvl="2"/>
            <a:r>
              <a:rPr lang="en-CA" altLang="en-US" dirty="0" smtClean="0"/>
              <a:t>Third level</a:t>
            </a:r>
          </a:p>
          <a:p>
            <a:pPr lvl="3"/>
            <a:r>
              <a:rPr lang="en-CA" altLang="en-US" dirty="0" smtClean="0"/>
              <a:t>Fourth level</a:t>
            </a:r>
          </a:p>
          <a:p>
            <a:pPr lvl="4"/>
            <a:r>
              <a:rPr lang="en-CA" altLang="en-US" dirty="0" smtClean="0"/>
              <a:t>Fifth level</a:t>
            </a:r>
            <a:endParaRPr lang="en-US" alt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9826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7F7F7F"/>
                </a:solidFill>
                <a:latin typeface="Century Gothic" panose="020B0502020202020204" pitchFamily="34" charset="0"/>
              </a:defRPr>
            </a:lvl1pPr>
          </a:lstStyle>
          <a:p>
            <a:fld id="{4AF31215-D414-49A1-B0BE-FA6A849F09B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7" r:id="rId13"/>
    <p:sldLayoutId id="2147483968" r:id="rId14"/>
    <p:sldLayoutId id="2147483975" r:id="rId15"/>
    <p:sldLayoutId id="2147483976" r:id="rId16"/>
    <p:sldLayoutId id="2147483977" r:id="rId17"/>
    <p:sldLayoutId id="2147483979" r:id="rId18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3600" kern="1200" dirty="0">
          <a:solidFill>
            <a:srgbClr val="0082C9"/>
          </a:solidFill>
          <a:latin typeface="Century Gothic" pitchFamily="34" charset="0"/>
          <a:ea typeface="ヒラギノ角ゴ Pro W3" pitchFamily="126" charset="-128"/>
          <a:cs typeface="Century Gothic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rgbClr val="0064A5"/>
          </a:solidFill>
          <a:latin typeface="Century Gothic" charset="0"/>
          <a:ea typeface="ヒラギノ角ゴ Pro W3" pitchFamily="126" charset="-128"/>
          <a:cs typeface="Century Gothic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rgbClr val="0064A5"/>
          </a:solidFill>
          <a:latin typeface="Century Gothic" charset="0"/>
          <a:ea typeface="ヒラギノ角ゴ Pro W3" pitchFamily="126" charset="-128"/>
          <a:cs typeface="Century Gothic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rgbClr val="0064A5"/>
          </a:solidFill>
          <a:latin typeface="Century Gothic" charset="0"/>
          <a:ea typeface="ヒラギノ角ゴ Pro W3" pitchFamily="126" charset="-128"/>
          <a:cs typeface="Century Gothic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rgbClr val="0064A5"/>
          </a:solidFill>
          <a:latin typeface="Century Gothic" charset="0"/>
          <a:ea typeface="ヒラギノ角ゴ Pro W3" pitchFamily="126" charset="-128"/>
          <a:cs typeface="Century 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3600">
          <a:solidFill>
            <a:srgbClr val="0064A5"/>
          </a:solidFill>
          <a:latin typeface="Gill Sans Light" pitchFamily="126" charset="0"/>
          <a:ea typeface="ヒラギノ角ゴ Pro W3" pitchFamily="126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3600">
          <a:solidFill>
            <a:srgbClr val="0064A5"/>
          </a:solidFill>
          <a:latin typeface="Gill Sans Light" pitchFamily="126" charset="0"/>
          <a:ea typeface="ヒラギノ角ゴ Pro W3" pitchFamily="126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3600">
          <a:solidFill>
            <a:srgbClr val="0064A5"/>
          </a:solidFill>
          <a:latin typeface="Gill Sans Light" pitchFamily="126" charset="0"/>
          <a:ea typeface="ヒラギノ角ゴ Pro W3" pitchFamily="126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3600">
          <a:solidFill>
            <a:srgbClr val="0064A5"/>
          </a:solidFill>
          <a:latin typeface="Gill Sans Light" pitchFamily="126" charset="0"/>
          <a:ea typeface="ヒラギノ角ゴ Pro W3" pitchFamily="126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0082C9"/>
        </a:buClr>
        <a:buFont typeface="Arial" panose="020B0604020202020204" pitchFamily="34" charset="0"/>
        <a:buChar char="•"/>
        <a:defRPr lang="en-CA" sz="2600" kern="1200" dirty="0">
          <a:solidFill>
            <a:srgbClr val="595959"/>
          </a:solidFill>
          <a:latin typeface="Century Gothic" pitchFamily="34" charset="0"/>
          <a:ea typeface="ヒラギノ角ゴ Pro W3" pitchFamily="126" charset="-128"/>
          <a:cs typeface="Century Gothic" pitchFamily="34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Clr>
          <a:srgbClr val="0082C9"/>
        </a:buClr>
        <a:buFont typeface="Arial" panose="020B0604020202020204" pitchFamily="34" charset="0"/>
        <a:buChar char="•"/>
        <a:defRPr lang="en-CA" sz="2400" kern="1200" dirty="0">
          <a:solidFill>
            <a:srgbClr val="595959"/>
          </a:solidFill>
          <a:latin typeface="Century Gothic" pitchFamily="34" charset="0"/>
          <a:ea typeface="ヒラギノ角ゴ Pro W3" pitchFamily="126" charset="-128"/>
          <a:cs typeface="Century Gothic" pitchFamily="34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0082C9"/>
        </a:buClr>
        <a:buFont typeface="Arial" panose="020B0604020202020204" pitchFamily="34" charset="0"/>
        <a:buChar char="•"/>
        <a:defRPr lang="en-CA" sz="2200" kern="1200" dirty="0">
          <a:solidFill>
            <a:srgbClr val="595959"/>
          </a:solidFill>
          <a:latin typeface="Century Gothic" pitchFamily="34" charset="0"/>
          <a:ea typeface="ヒラギノ角ゴ Pro W3" pitchFamily="126" charset="-128"/>
          <a:cs typeface="Century Gothic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0082C9"/>
        </a:buClr>
        <a:buFont typeface="Arial" panose="020B0604020202020204" pitchFamily="34" charset="0"/>
        <a:buChar char="•"/>
        <a:defRPr lang="en-CA" sz="2000" kern="1200" dirty="0">
          <a:solidFill>
            <a:srgbClr val="595959"/>
          </a:solidFill>
          <a:latin typeface="Century Gothic" pitchFamily="34" charset="0"/>
          <a:ea typeface="ヒラギノ角ゴ Pro W3" pitchFamily="126" charset="-128"/>
          <a:cs typeface="Century Gothic" pitchFamily="34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0082C9"/>
        </a:buClr>
        <a:buFont typeface="Arial" panose="020B0604020202020204" pitchFamily="34" charset="0"/>
        <a:buChar char="•"/>
        <a:defRPr lang="en-US" kern="1200" dirty="0">
          <a:solidFill>
            <a:srgbClr val="595959"/>
          </a:solidFill>
          <a:latin typeface="Century Gothic" pitchFamily="34" charset="0"/>
          <a:ea typeface="ヒラギノ角ゴ Pro W3" pitchFamily="126" charset="-128"/>
          <a:cs typeface="Century Gothic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058D1BFE-8C64-4FB6-BE7E-3BE872ED8899}" type="datetimeFigureOut">
              <a:rPr lang="en-CA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2019-07-29</a:t>
            </a:fld>
            <a:endParaRPr lang="en-CA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en-CA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555C759E-8271-4A04-B270-10A8DFB716B1}" type="slidenum">
              <a:rPr lang="en-CA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CA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2293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  <p:sldLayoutId id="214748399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png"/><Relationship Id="rId9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isvcs.net/display/ITBIET/Blockchain+Workshop" TargetMode="External"/><Relationship Id="rId2" Type="http://schemas.openxmlformats.org/officeDocument/2006/relationships/hyperlink" Target="https://confluence.isvcs.net/display/ITBIET/Welcome+to+IETS+-+SINT?src=sidebar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onfluence.isvcs.net/display/ITBIET/Agile+Centre+of+Expertise" TargetMode="External"/><Relationship Id="rId5" Type="http://schemas.openxmlformats.org/officeDocument/2006/relationships/hyperlink" Target="https://confluence.isvcs.net/display/ITBIET/Innovation+Enablement" TargetMode="External"/><Relationship Id="rId4" Type="http://schemas.openxmlformats.org/officeDocument/2006/relationships/hyperlink" Target="https://confluence.isvcs.net/display/ITBIET/Innovation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54" b="6136"/>
          <a:stretch/>
        </p:blipFill>
        <p:spPr>
          <a:xfrm>
            <a:off x="435600" y="712590"/>
            <a:ext cx="8254800" cy="5413349"/>
          </a:xfrm>
          <a:prstGeom prst="rect">
            <a:avLst/>
          </a:prstGeom>
        </p:spPr>
      </p:pic>
      <p:pic>
        <p:nvPicPr>
          <p:cNvPr id="16" name="Picture 15" descr="trans_flag_gr-0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2" t="14031" r="40381" b="40011"/>
          <a:stretch/>
        </p:blipFill>
        <p:spPr>
          <a:xfrm>
            <a:off x="435600" y="712590"/>
            <a:ext cx="8254800" cy="5413348"/>
          </a:xfrm>
          <a:prstGeom prst="rect">
            <a:avLst/>
          </a:prstGeom>
        </p:spPr>
      </p:pic>
      <p:sp>
        <p:nvSpPr>
          <p:cNvPr id="2662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-4976813" y="7416800"/>
            <a:ext cx="982663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pitchFamily="127" charset="-128"/>
              </a:defRPr>
            </a:lvl9pPr>
          </a:lstStyle>
          <a:p>
            <a:pPr eaLnBrk="1" hangingPunct="1"/>
            <a:fld id="{03D4ADAF-039D-454F-9A17-48D0687AB1E5}" type="slidenum">
              <a:rPr lang="en-US" altLang="en-US" sz="1200">
                <a:solidFill>
                  <a:srgbClr val="7F7F7F"/>
                </a:solidFill>
                <a:latin typeface="Century Gothic" panose="020B0502020202020204" pitchFamily="34" charset="0"/>
              </a:rPr>
              <a:pPr eaLnBrk="1" hangingPunct="1"/>
              <a:t>1</a:t>
            </a:fld>
            <a:endParaRPr lang="en-US" altLang="en-US" sz="1200" dirty="0">
              <a:solidFill>
                <a:srgbClr val="7F7F7F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5600" y="3935419"/>
            <a:ext cx="7319963" cy="204628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dirty="0"/>
          </a:p>
        </p:txBody>
      </p:sp>
      <p:sp>
        <p:nvSpPr>
          <p:cNvPr id="13" name="Title 5"/>
          <p:cNvSpPr>
            <a:spLocks noGrp="1"/>
          </p:cNvSpPr>
          <p:nvPr>
            <p:ph type="ctrTitle"/>
          </p:nvPr>
        </p:nvSpPr>
        <p:spPr>
          <a:xfrm>
            <a:off x="599118" y="3935484"/>
            <a:ext cx="7112000" cy="1023937"/>
          </a:xfrm>
        </p:spPr>
        <p:txBody>
          <a:bodyPr>
            <a:noAutofit/>
          </a:bodyPr>
          <a:lstStyle/>
          <a:p>
            <a:r>
              <a:rPr lang="en-CA" altLang="en-US" sz="3200" dirty="0" smtClean="0">
                <a:solidFill>
                  <a:srgbClr val="157AC0"/>
                </a:solidFill>
                <a:ea typeface="ヒラギノ角ゴ Pro W3" pitchFamily="127" charset="-128"/>
              </a:rPr>
              <a:t>The Canada Revenue Agency Innovation Centre</a:t>
            </a:r>
          </a:p>
        </p:txBody>
      </p:sp>
      <p:sp>
        <p:nvSpPr>
          <p:cNvPr id="15" name="Subtitle 6"/>
          <p:cNvSpPr>
            <a:spLocks noGrp="1"/>
          </p:cNvSpPr>
          <p:nvPr>
            <p:ph type="subTitle" idx="1"/>
          </p:nvPr>
        </p:nvSpPr>
        <p:spPr>
          <a:xfrm>
            <a:off x="599118" y="5164506"/>
            <a:ext cx="6900862" cy="817200"/>
          </a:xfrm>
        </p:spPr>
        <p:txBody>
          <a:bodyPr>
            <a:normAutofit/>
          </a:bodyPr>
          <a:lstStyle/>
          <a:p>
            <a:r>
              <a:rPr lang="en-CA" altLang="en-US" dirty="0" smtClean="0">
                <a:ea typeface="ヒラギノ角ゴ Pro W3" pitchFamily="127" charset="-128"/>
              </a:rPr>
              <a:t>Blockchain on Cloud </a:t>
            </a:r>
            <a:r>
              <a:rPr lang="en-CA" altLang="en-US" dirty="0" smtClean="0">
                <a:ea typeface="ヒラギノ角ゴ Pro W3" pitchFamily="127" charset="-128"/>
              </a:rPr>
              <a:t>Workshop</a:t>
            </a:r>
          </a:p>
          <a:p>
            <a:endParaRPr lang="en-CA" altLang="en-US" dirty="0" smtClean="0">
              <a:ea typeface="ヒラギノ角ゴ Pro W3" pitchFamily="127" charset="-128"/>
            </a:endParaRPr>
          </a:p>
        </p:txBody>
      </p:sp>
      <p:pic>
        <p:nvPicPr>
          <p:cNvPr id="17" name="Picture 7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704" y="5065709"/>
            <a:ext cx="6900862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81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358346" y="2236575"/>
            <a:ext cx="3200400" cy="362053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/>
          <p:cNvSpPr/>
          <p:nvPr/>
        </p:nvSpPr>
        <p:spPr>
          <a:xfrm>
            <a:off x="2237256" y="5027569"/>
            <a:ext cx="884978" cy="370702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/>
          <p:cNvSpPr/>
          <p:nvPr/>
        </p:nvSpPr>
        <p:spPr>
          <a:xfrm>
            <a:off x="2276680" y="2567044"/>
            <a:ext cx="884978" cy="370702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0335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How Blockchain works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2549" y="2023084"/>
            <a:ext cx="5014316" cy="397128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CE915-54DE-42DF-81C9-6A96210B07F3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67265" y="1000898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latin typeface="Century Gothic" panose="020B0502020202020204" pitchFamily="34" charset="0"/>
              </a:rPr>
              <a:t>Pavel and Alex are on a Blockchain network and Pavel wants to trade one of his marble to Alex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Century Gothic" panose="020B0502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76681" y="2591497"/>
            <a:ext cx="80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latin typeface="Century Gothic" panose="020B0502020202020204" pitchFamily="34" charset="0"/>
              </a:rPr>
              <a:t>Pavel</a:t>
            </a:r>
            <a:endParaRPr lang="en-CA" dirty="0">
              <a:latin typeface="Century Gothic" panose="020B0502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01695" y="5027569"/>
            <a:ext cx="78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latin typeface="Century Gothic" panose="020B0502020202020204" pitchFamily="34" charset="0"/>
              </a:rPr>
              <a:t>Alex</a:t>
            </a:r>
            <a:endParaRPr lang="en-CA" dirty="0">
              <a:latin typeface="Century Gothic" panose="020B0502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051223" y="3683209"/>
            <a:ext cx="1272747" cy="75800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2173118" y="3748717"/>
            <a:ext cx="988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latin typeface="Century Gothic" panose="020B0502020202020204" pitchFamily="34" charset="0"/>
              </a:rPr>
              <a:t>Yellow Marble</a:t>
            </a:r>
            <a:endParaRPr lang="en-CA" dirty="0">
              <a:latin typeface="Century Gothic" panose="020B0502020202020204" pitchFamily="34" charset="0"/>
            </a:endParaRPr>
          </a:p>
        </p:txBody>
      </p:sp>
      <p:cxnSp>
        <p:nvCxnSpPr>
          <p:cNvPr id="12" name="Straight Arrow Connector 11"/>
          <p:cNvCxnSpPr>
            <a:stCxn id="7" idx="2"/>
            <a:endCxn id="10" idx="0"/>
          </p:cNvCxnSpPr>
          <p:nvPr/>
        </p:nvCxnSpPr>
        <p:spPr>
          <a:xfrm>
            <a:off x="2679745" y="2960829"/>
            <a:ext cx="7852" cy="7223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2"/>
            <a:endCxn id="8" idx="0"/>
          </p:cNvCxnSpPr>
          <p:nvPr/>
        </p:nvCxnSpPr>
        <p:spPr>
          <a:xfrm>
            <a:off x="2687597" y="4441215"/>
            <a:ext cx="4655" cy="5863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43423" y="2567044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Century Gothic" panose="020B0502020202020204" pitchFamily="34" charset="0"/>
              </a:rPr>
              <a:t>P</a:t>
            </a:r>
            <a:r>
              <a:rPr lang="en-CA" dirty="0" smtClean="0">
                <a:latin typeface="Century Gothic" panose="020B0502020202020204" pitchFamily="34" charset="0"/>
              </a:rPr>
              <a:t>articipant</a:t>
            </a:r>
            <a:endParaRPr lang="en-CA" dirty="0">
              <a:latin typeface="Century Gothic" panose="020B0502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43423" y="5028939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Century Gothic" panose="020B0502020202020204" pitchFamily="34" charset="0"/>
              </a:rPr>
              <a:t>P</a:t>
            </a:r>
            <a:r>
              <a:rPr lang="en-CA" dirty="0" smtClean="0">
                <a:latin typeface="Century Gothic" panose="020B0502020202020204" pitchFamily="34" charset="0"/>
              </a:rPr>
              <a:t>articipant</a:t>
            </a:r>
            <a:endParaRPr lang="en-CA" dirty="0">
              <a:latin typeface="Century Gothic" panose="020B0502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43423" y="3887216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latin typeface="Century Gothic" panose="020B0502020202020204" pitchFamily="34" charset="0"/>
              </a:rPr>
              <a:t>Asset</a:t>
            </a:r>
            <a:endParaRPr lang="en-CA" dirty="0">
              <a:latin typeface="Century Gothic" panose="020B0502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44096" y="1874804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latin typeface="Century Gothic" panose="020B0502020202020204" pitchFamily="34" charset="0"/>
              </a:rPr>
              <a:t>Transaction</a:t>
            </a:r>
            <a:endParaRPr lang="en-CA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99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77978"/>
          </a:xfrm>
        </p:spPr>
        <p:txBody>
          <a:bodyPr/>
          <a:lstStyle/>
          <a:p>
            <a:r>
              <a:rPr lang="en-CA" dirty="0" smtClean="0"/>
              <a:t>Transaction Flow </a:t>
            </a:r>
            <a:r>
              <a:rPr lang="en-CA" dirty="0"/>
              <a:t>– Smart Contract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531340" y="6297864"/>
            <a:ext cx="982663" cy="365125"/>
          </a:xfrm>
        </p:spPr>
        <p:txBody>
          <a:bodyPr/>
          <a:lstStyle/>
          <a:p>
            <a:fld id="{A7F49F12-9138-49F1-96D4-CC6FC00A57C3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63828" y="5028525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Transaction</a:t>
            </a:r>
            <a:endParaRPr lang="en-CA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23392" y="3528094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Chain</a:t>
            </a:r>
            <a:endParaRPr lang="en-CA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40" y="772420"/>
            <a:ext cx="8081319" cy="2276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959" y="1462487"/>
            <a:ext cx="798800" cy="79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41" y="3568031"/>
            <a:ext cx="9144000" cy="2575775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4316043" y="2446638"/>
            <a:ext cx="511911" cy="1081456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2012435" y="2255651"/>
            <a:ext cx="80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latin typeface="Century Gothic" panose="020B0502020202020204" pitchFamily="34" charset="0"/>
              </a:rPr>
              <a:t>Pavel</a:t>
            </a:r>
            <a:endParaRPr lang="en-CA" dirty="0">
              <a:latin typeface="Century Gothic" panose="020B0502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51239" y="2254976"/>
            <a:ext cx="78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>
                <a:latin typeface="Century Gothic" panose="020B0502020202020204" pitchFamily="34" charset="0"/>
              </a:rPr>
              <a:t>Alex</a:t>
            </a:r>
            <a:endParaRPr lang="en-CA" dirty="0">
              <a:latin typeface="Century Gothic" panose="020B0502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39863" y="5598478"/>
            <a:ext cx="8061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 smtClean="0">
                <a:latin typeface="Century Gothic" panose="020B0502020202020204" pitchFamily="34" charset="0"/>
              </a:rPr>
              <a:t>Pavel</a:t>
            </a:r>
            <a:endParaRPr lang="en-CA" dirty="0">
              <a:latin typeface="Century Gothic" panose="020B0502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963829" y="3528094"/>
            <a:ext cx="7722972" cy="2615712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335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5621"/>
          </a:xfrm>
        </p:spPr>
        <p:txBody>
          <a:bodyPr/>
          <a:lstStyle/>
          <a:p>
            <a:r>
              <a:rPr lang="en-CA" dirty="0"/>
              <a:t>Transaction Flow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49F12-9138-49F1-96D4-CC6FC00A57C3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6" name="Validate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5270" y="1209983"/>
            <a:ext cx="8042205" cy="4523552"/>
          </a:xfrm>
        </p:spPr>
      </p:pic>
      <p:sp>
        <p:nvSpPr>
          <p:cNvPr id="8" name="TextBox 7"/>
          <p:cNvSpPr txBox="1"/>
          <p:nvPr/>
        </p:nvSpPr>
        <p:spPr>
          <a:xfrm>
            <a:off x="457200" y="6076198"/>
            <a:ext cx="88066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00" dirty="0" smtClean="0">
                <a:latin typeface="Century Gothic" panose="020B0502020202020204" pitchFamily="34" charset="0"/>
              </a:rPr>
              <a:t>Visuals </a:t>
            </a:r>
            <a:r>
              <a:rPr lang="en-CA" sz="700" dirty="0">
                <a:latin typeface="Century Gothic" panose="020B0502020202020204" pitchFamily="34" charset="0"/>
              </a:rPr>
              <a:t>are from http://graphics.reuters.com/TECHNOLOGY-BLOCKCHAIN/010070P11GN/index.html</a:t>
            </a:r>
          </a:p>
        </p:txBody>
      </p:sp>
    </p:spTree>
    <p:extLst>
      <p:ext uri="{BB962C8B-B14F-4D97-AF65-F5344CB8AC3E}">
        <p14:creationId xmlns:p14="http://schemas.microsoft.com/office/powerpoint/2010/main" val="109823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Transaction Flow - Consensus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64" y="1410232"/>
            <a:ext cx="7126097" cy="22683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88" y="3818570"/>
            <a:ext cx="9144000" cy="2575775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681947" y="1062827"/>
            <a:ext cx="7722972" cy="2615712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697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Transaction </a:t>
            </a:r>
            <a:r>
              <a:rPr lang="en-CA" dirty="0" smtClean="0"/>
              <a:t>Flow – Creating Block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281" y="1424421"/>
            <a:ext cx="9144000" cy="2575775"/>
          </a:xfrm>
          <a:prstGeom prst="rect">
            <a:avLst/>
          </a:prstGeom>
        </p:spPr>
      </p:pic>
      <p:sp>
        <p:nvSpPr>
          <p:cNvPr id="5" name="Cube 4"/>
          <p:cNvSpPr/>
          <p:nvPr/>
        </p:nvSpPr>
        <p:spPr>
          <a:xfrm>
            <a:off x="1556951" y="4601914"/>
            <a:ext cx="926757" cy="939113"/>
          </a:xfrm>
          <a:prstGeom prst="cub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063" y="4233270"/>
            <a:ext cx="2343150" cy="16764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064476" y="4601914"/>
            <a:ext cx="2520778" cy="723848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076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Transaction Flow – Creating Block</a:t>
            </a:r>
          </a:p>
        </p:txBody>
      </p:sp>
      <p:pic>
        <p:nvPicPr>
          <p:cNvPr id="6" name="block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7338" y="1431925"/>
            <a:ext cx="8512175" cy="4787900"/>
          </a:xfrm>
        </p:spPr>
      </p:pic>
      <p:sp>
        <p:nvSpPr>
          <p:cNvPr id="7" name="TextBox 6"/>
          <p:cNvSpPr txBox="1"/>
          <p:nvPr/>
        </p:nvSpPr>
        <p:spPr>
          <a:xfrm>
            <a:off x="102606" y="6534377"/>
            <a:ext cx="88066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00" dirty="0" smtClean="0">
                <a:latin typeface="Century Gothic" panose="020B0502020202020204" pitchFamily="34" charset="0"/>
              </a:rPr>
              <a:t>Visuals </a:t>
            </a:r>
            <a:r>
              <a:rPr lang="en-CA" sz="700" dirty="0">
                <a:latin typeface="Century Gothic" panose="020B0502020202020204" pitchFamily="34" charset="0"/>
              </a:rPr>
              <a:t>are from http://graphics.reuters.com/TECHNOLOGY-BLOCKCHAIN/010070P11GN/index.html</a:t>
            </a:r>
          </a:p>
        </p:txBody>
      </p:sp>
    </p:spTree>
    <p:extLst>
      <p:ext uri="{BB962C8B-B14F-4D97-AF65-F5344CB8AC3E}">
        <p14:creationId xmlns:p14="http://schemas.microsoft.com/office/powerpoint/2010/main" val="205744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Transaction Flow </a:t>
            </a:r>
            <a:r>
              <a:rPr lang="en-CA" dirty="0" smtClean="0"/>
              <a:t>– Add Block to chain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767" y="1018530"/>
            <a:ext cx="5449329" cy="1535022"/>
          </a:xfrm>
          <a:prstGeom prst="rect">
            <a:avLst/>
          </a:prstGeom>
        </p:spPr>
      </p:pic>
      <p:pic>
        <p:nvPicPr>
          <p:cNvPr id="5" name="chain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990" y="2749379"/>
            <a:ext cx="6768885" cy="3807340"/>
          </a:xfrm>
        </p:spPr>
      </p:pic>
      <p:sp>
        <p:nvSpPr>
          <p:cNvPr id="6" name="TextBox 5"/>
          <p:cNvSpPr txBox="1"/>
          <p:nvPr/>
        </p:nvSpPr>
        <p:spPr>
          <a:xfrm>
            <a:off x="102606" y="6534377"/>
            <a:ext cx="88066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00" dirty="0" smtClean="0">
                <a:latin typeface="Century Gothic" panose="020B0502020202020204" pitchFamily="34" charset="0"/>
              </a:rPr>
              <a:t>Visuals </a:t>
            </a:r>
            <a:r>
              <a:rPr lang="en-CA" sz="700" dirty="0">
                <a:latin typeface="Century Gothic" panose="020B0502020202020204" pitchFamily="34" charset="0"/>
              </a:rPr>
              <a:t>are from http://graphics.reuters.com/TECHNOLOGY-BLOCKCHAIN/010070P11GN/index.html</a:t>
            </a:r>
          </a:p>
        </p:txBody>
      </p:sp>
    </p:spTree>
    <p:extLst>
      <p:ext uri="{BB962C8B-B14F-4D97-AF65-F5344CB8AC3E}">
        <p14:creationId xmlns:p14="http://schemas.microsoft.com/office/powerpoint/2010/main" val="111579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46" y="1376592"/>
            <a:ext cx="3828647" cy="3982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96630"/>
          </a:xfrm>
        </p:spPr>
        <p:txBody>
          <a:bodyPr/>
          <a:lstStyle/>
          <a:p>
            <a:r>
              <a:rPr lang="en-CA" dirty="0" smtClean="0"/>
              <a:t>Workshop focus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25CEB-1D58-4033-B3AA-47E6E8AA1651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3" t="12250" r="4245"/>
          <a:stretch/>
        </p:blipFill>
        <p:spPr>
          <a:xfrm>
            <a:off x="4285847" y="1029015"/>
            <a:ext cx="1664897" cy="12648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847" y="2837243"/>
            <a:ext cx="3446266" cy="7427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847" y="4123316"/>
            <a:ext cx="4292273" cy="123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4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078" y="516178"/>
            <a:ext cx="8229600" cy="441354"/>
          </a:xfrm>
        </p:spPr>
        <p:txBody>
          <a:bodyPr/>
          <a:lstStyle/>
          <a:p>
            <a:r>
              <a:rPr lang="en-CA" sz="2400" u="sng" dirty="0"/>
              <a:t>The Hyperledger </a:t>
            </a:r>
            <a:r>
              <a:rPr lang="en-CA" sz="2400" u="sng" dirty="0" smtClean="0"/>
              <a:t>Greenhouse</a:t>
            </a:r>
            <a:endParaRPr lang="en-CA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25CEB-1D58-4033-B3AA-47E6E8AA1651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03" y="1107250"/>
            <a:ext cx="7625751" cy="3009211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579298" y="2027208"/>
            <a:ext cx="1155940" cy="836762"/>
          </a:xfrm>
          <a:prstGeom prst="roundRect">
            <a:avLst/>
          </a:prstGeom>
          <a:noFill/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ounded Rectangle 7"/>
          <p:cNvSpPr/>
          <p:nvPr/>
        </p:nvSpPr>
        <p:spPr>
          <a:xfrm>
            <a:off x="3735238" y="3238560"/>
            <a:ext cx="1457864" cy="836762"/>
          </a:xfrm>
          <a:prstGeom prst="roundRect">
            <a:avLst/>
          </a:prstGeom>
          <a:noFill/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ounded Rectangle 8"/>
          <p:cNvSpPr/>
          <p:nvPr/>
        </p:nvSpPr>
        <p:spPr>
          <a:xfrm>
            <a:off x="5345502" y="3238560"/>
            <a:ext cx="1457864" cy="836762"/>
          </a:xfrm>
          <a:prstGeom prst="roundRect">
            <a:avLst/>
          </a:prstGeom>
          <a:noFill/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ound Diagonal Corner Rectangle 11"/>
          <p:cNvSpPr/>
          <p:nvPr/>
        </p:nvSpPr>
        <p:spPr>
          <a:xfrm>
            <a:off x="1009289" y="5103859"/>
            <a:ext cx="1130061" cy="664234"/>
          </a:xfrm>
          <a:prstGeom prst="round2Diag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000" dirty="0"/>
              <a:t>The modelling language</a:t>
            </a:r>
          </a:p>
        </p:txBody>
      </p:sp>
      <p:sp>
        <p:nvSpPr>
          <p:cNvPr id="13" name="Round Diagonal Corner Rectangle 12"/>
          <p:cNvSpPr/>
          <p:nvPr/>
        </p:nvSpPr>
        <p:spPr>
          <a:xfrm>
            <a:off x="2238554" y="5100984"/>
            <a:ext cx="1130061" cy="664234"/>
          </a:xfrm>
          <a:prstGeom prst="round2Diag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000" dirty="0" err="1" smtClean="0"/>
              <a:t>RESTful</a:t>
            </a:r>
            <a:r>
              <a:rPr lang="en-CA" sz="1000" dirty="0" smtClean="0"/>
              <a:t> </a:t>
            </a:r>
            <a:r>
              <a:rPr lang="en-CA" sz="1000" dirty="0"/>
              <a:t>API </a:t>
            </a:r>
          </a:p>
        </p:txBody>
      </p:sp>
      <p:sp>
        <p:nvSpPr>
          <p:cNvPr id="14" name="Round Diagonal Corner Rectangle 13"/>
          <p:cNvSpPr/>
          <p:nvPr/>
        </p:nvSpPr>
        <p:spPr>
          <a:xfrm>
            <a:off x="3467819" y="5100984"/>
            <a:ext cx="1130061" cy="664234"/>
          </a:xfrm>
          <a:prstGeom prst="round2Diag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000" dirty="0"/>
              <a:t>Syntax highlighting</a:t>
            </a:r>
            <a:r>
              <a:rPr lang="en-CA" sz="1000" dirty="0" smtClean="0"/>
              <a:t> </a:t>
            </a:r>
            <a:endParaRPr lang="en-CA" sz="1000" dirty="0"/>
          </a:p>
        </p:txBody>
      </p:sp>
      <p:sp>
        <p:nvSpPr>
          <p:cNvPr id="15" name="Round Diagonal Corner Rectangle 14"/>
          <p:cNvSpPr/>
          <p:nvPr/>
        </p:nvSpPr>
        <p:spPr>
          <a:xfrm>
            <a:off x="4688457" y="5100984"/>
            <a:ext cx="1130061" cy="664234"/>
          </a:xfrm>
          <a:prstGeom prst="round2Diag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800" dirty="0"/>
              <a:t>Application generation using the Yeoman framework</a:t>
            </a:r>
            <a:r>
              <a:rPr lang="en-CA" sz="800" dirty="0" smtClean="0"/>
              <a:t> </a:t>
            </a:r>
            <a:endParaRPr lang="en-CA" sz="800" dirty="0"/>
          </a:p>
        </p:txBody>
      </p:sp>
      <p:sp>
        <p:nvSpPr>
          <p:cNvPr id="16" name="Round Diagonal Corner Rectangle 15"/>
          <p:cNvSpPr/>
          <p:nvPr/>
        </p:nvSpPr>
        <p:spPr>
          <a:xfrm>
            <a:off x="5909095" y="5100984"/>
            <a:ext cx="1130061" cy="664234"/>
          </a:xfrm>
          <a:prstGeom prst="round2Diag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000" dirty="0"/>
              <a:t>playground</a:t>
            </a:r>
          </a:p>
        </p:txBody>
      </p:sp>
      <p:sp>
        <p:nvSpPr>
          <p:cNvPr id="18" name="Round Diagonal Corner Rectangle 17"/>
          <p:cNvSpPr/>
          <p:nvPr/>
        </p:nvSpPr>
        <p:spPr>
          <a:xfrm>
            <a:off x="7129733" y="5100984"/>
            <a:ext cx="1130061" cy="664234"/>
          </a:xfrm>
          <a:prstGeom prst="round2Diag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000" dirty="0" smtClean="0"/>
              <a:t>JavaScript based </a:t>
            </a:r>
            <a:r>
              <a:rPr lang="en-CA" sz="1000" dirty="0"/>
              <a:t>transaction </a:t>
            </a:r>
            <a:r>
              <a:rPr lang="en-CA" sz="1000" dirty="0" smtClean="0"/>
              <a:t>logic</a:t>
            </a:r>
            <a:endParaRPr lang="en-CA" sz="1000" dirty="0"/>
          </a:p>
        </p:txBody>
      </p:sp>
      <p:cxnSp>
        <p:nvCxnSpPr>
          <p:cNvPr id="20" name="Elbow Connector 19"/>
          <p:cNvCxnSpPr>
            <a:stCxn id="8" idx="2"/>
            <a:endCxn id="12" idx="3"/>
          </p:cNvCxnSpPr>
          <p:nvPr/>
        </p:nvCxnSpPr>
        <p:spPr>
          <a:xfrm rot="5400000">
            <a:off x="2504977" y="3144665"/>
            <a:ext cx="1028537" cy="288985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endCxn id="18" idx="3"/>
          </p:cNvCxnSpPr>
          <p:nvPr/>
        </p:nvCxnSpPr>
        <p:spPr>
          <a:xfrm>
            <a:off x="4464171" y="4591029"/>
            <a:ext cx="3230593" cy="5099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688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5098" y="6124006"/>
            <a:ext cx="8433486" cy="3830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CA" dirty="0" smtClean="0">
                <a:solidFill>
                  <a:prstClr val="white"/>
                </a:solidFill>
              </a:rPr>
              <a:t>  </a:t>
            </a:r>
            <a:endParaRPr lang="en-CA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768" y="6124007"/>
            <a:ext cx="818636" cy="409318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315387" y="5691521"/>
            <a:ext cx="8433197" cy="4062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500" dirty="0">
                <a:solidFill>
                  <a:srgbClr val="0070C0"/>
                </a:solidFill>
              </a:rPr>
              <a:t>/ Blockchain development environment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36" y="5742683"/>
            <a:ext cx="596406" cy="303902"/>
          </a:xfrm>
          <a:prstGeom prst="rect">
            <a:avLst/>
          </a:prstGeom>
        </p:spPr>
      </p:pic>
      <p:sp>
        <p:nvSpPr>
          <p:cNvPr id="10" name="Title 8"/>
          <p:cNvSpPr txBox="1">
            <a:spLocks/>
          </p:cNvSpPr>
          <p:nvPr/>
        </p:nvSpPr>
        <p:spPr>
          <a:xfrm>
            <a:off x="315098" y="5258432"/>
            <a:ext cx="2539313" cy="4062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</a:pPr>
            <a:r>
              <a:rPr lang="en-CA" sz="1500" dirty="0">
                <a:solidFill>
                  <a:srgbClr val="ED7D31"/>
                </a:solidFill>
              </a:rPr>
              <a:t>         </a:t>
            </a:r>
            <a:r>
              <a:rPr lang="en-CA" sz="1500" dirty="0">
                <a:solidFill>
                  <a:srgbClr val="0070C0"/>
                </a:solidFill>
              </a:rPr>
              <a:t>Docker /Docker Compose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83" y="5287176"/>
            <a:ext cx="366016" cy="350623"/>
          </a:xfrm>
          <a:prstGeom prst="rect">
            <a:avLst/>
          </a:prstGeom>
        </p:spPr>
      </p:pic>
      <p:sp>
        <p:nvSpPr>
          <p:cNvPr id="12" name="Title 8"/>
          <p:cNvSpPr txBox="1">
            <a:spLocks/>
          </p:cNvSpPr>
          <p:nvPr/>
        </p:nvSpPr>
        <p:spPr>
          <a:xfrm>
            <a:off x="2885425" y="5259033"/>
            <a:ext cx="2193200" cy="4062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</a:pPr>
            <a:r>
              <a:rPr lang="en-CA" sz="1500" dirty="0">
                <a:solidFill>
                  <a:srgbClr val="ED7D31"/>
                </a:solidFill>
              </a:rPr>
              <a:t>                             </a:t>
            </a:r>
            <a:r>
              <a:rPr lang="en-CA" sz="1500" dirty="0">
                <a:solidFill>
                  <a:srgbClr val="0070C0"/>
                </a:solidFill>
              </a:rPr>
              <a:t>Runtime</a:t>
            </a:r>
          </a:p>
        </p:txBody>
      </p:sp>
      <p:sp>
        <p:nvSpPr>
          <p:cNvPr id="15" name="Title 8"/>
          <p:cNvSpPr txBox="1">
            <a:spLocks/>
          </p:cNvSpPr>
          <p:nvPr/>
        </p:nvSpPr>
        <p:spPr>
          <a:xfrm>
            <a:off x="5109639" y="5259033"/>
            <a:ext cx="1192305" cy="4062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</a:pPr>
            <a:r>
              <a:rPr lang="en-CA" sz="1500" dirty="0">
                <a:solidFill>
                  <a:srgbClr val="0070C0"/>
                </a:solidFill>
              </a:rPr>
              <a:t>       NPM</a:t>
            </a:r>
          </a:p>
        </p:txBody>
      </p:sp>
      <p:sp>
        <p:nvSpPr>
          <p:cNvPr id="16" name="Title 8"/>
          <p:cNvSpPr txBox="1">
            <a:spLocks/>
          </p:cNvSpPr>
          <p:nvPr/>
        </p:nvSpPr>
        <p:spPr>
          <a:xfrm>
            <a:off x="6332959" y="5259033"/>
            <a:ext cx="1192305" cy="4062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</a:pPr>
            <a:r>
              <a:rPr lang="en-CA" sz="1500" dirty="0">
                <a:solidFill>
                  <a:srgbClr val="0070C0"/>
                </a:solidFill>
              </a:rPr>
              <a:t>      Python</a:t>
            </a:r>
          </a:p>
        </p:txBody>
      </p:sp>
      <p:sp>
        <p:nvSpPr>
          <p:cNvPr id="17" name="Title 8"/>
          <p:cNvSpPr txBox="1">
            <a:spLocks/>
          </p:cNvSpPr>
          <p:nvPr/>
        </p:nvSpPr>
        <p:spPr>
          <a:xfrm>
            <a:off x="7556279" y="5259034"/>
            <a:ext cx="1192305" cy="4062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Aft>
                <a:spcPts val="0"/>
              </a:spcAft>
            </a:pPr>
            <a:r>
              <a:rPr lang="en-CA" sz="1500" dirty="0">
                <a:solidFill>
                  <a:srgbClr val="0070C0"/>
                </a:solidFill>
              </a:rPr>
              <a:t>       Go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12" b="18604"/>
          <a:stretch/>
        </p:blipFill>
        <p:spPr>
          <a:xfrm>
            <a:off x="3010056" y="5304091"/>
            <a:ext cx="1098689" cy="314909"/>
          </a:xfrm>
          <a:prstGeom prst="rect">
            <a:avLst/>
          </a:prstGeom>
        </p:spPr>
      </p:pic>
      <p:sp>
        <p:nvSpPr>
          <p:cNvPr id="20" name="Title 8"/>
          <p:cNvSpPr txBox="1">
            <a:spLocks/>
          </p:cNvSpPr>
          <p:nvPr/>
        </p:nvSpPr>
        <p:spPr>
          <a:xfrm>
            <a:off x="321276" y="4571863"/>
            <a:ext cx="8427018" cy="6597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CA" sz="1500" dirty="0">
              <a:solidFill>
                <a:srgbClr val="0070C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87" y="4582676"/>
            <a:ext cx="2090198" cy="583597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15098" y="2946439"/>
            <a:ext cx="8433486" cy="15979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CA" dirty="0" smtClean="0">
                <a:solidFill>
                  <a:prstClr val="white"/>
                </a:solidFill>
              </a:rPr>
              <a:t>  </a:t>
            </a:r>
            <a:endParaRPr lang="en-CA" dirty="0">
              <a:solidFill>
                <a:prstClr val="white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754659" y="3251061"/>
            <a:ext cx="5362833" cy="12233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CA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801199" y="3251061"/>
            <a:ext cx="1162139" cy="3000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500" u="sng" dirty="0">
                <a:ln w="0"/>
                <a:solidFill>
                  <a:srgbClr val="4472C4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</a:rPr>
              <a:t>Org1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992262" y="3625285"/>
            <a:ext cx="1423091" cy="5607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CA" dirty="0" smtClean="0">
                <a:solidFill>
                  <a:srgbClr val="0070C0"/>
                </a:solidFill>
              </a:rPr>
              <a:t>CA</a:t>
            </a:r>
            <a:endParaRPr lang="en-CA" dirty="0">
              <a:solidFill>
                <a:srgbClr val="0070C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560343" y="2912019"/>
            <a:ext cx="1768626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n w="0"/>
                <a:solidFill>
                  <a:srgbClr val="4472C4">
                    <a:lumMod val="75000"/>
                  </a:srgb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ea typeface="+mn-ea"/>
              </a:rPr>
              <a:t>Marbles Network</a:t>
            </a:r>
          </a:p>
        </p:txBody>
      </p:sp>
      <p:sp>
        <p:nvSpPr>
          <p:cNvPr id="58" name="Title 8"/>
          <p:cNvSpPr txBox="1">
            <a:spLocks/>
          </p:cNvSpPr>
          <p:nvPr/>
        </p:nvSpPr>
        <p:spPr>
          <a:xfrm>
            <a:off x="325929" y="2438796"/>
            <a:ext cx="8422365" cy="4732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CA" sz="1500" dirty="0">
                <a:solidFill>
                  <a:srgbClr val="0070C0"/>
                </a:solidFill>
              </a:rPr>
              <a:t>Hyperledger Composer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06" y="2492698"/>
            <a:ext cx="339995" cy="362661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315098" y="2019055"/>
            <a:ext cx="8433196" cy="3830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CA" dirty="0" smtClean="0">
                <a:solidFill>
                  <a:srgbClr val="0070C0"/>
                </a:solidFill>
              </a:rPr>
              <a:t>Composer REST APIs</a:t>
            </a:r>
            <a:endParaRPr lang="en-CA" dirty="0">
              <a:solidFill>
                <a:srgbClr val="0070C0"/>
              </a:solidFill>
            </a:endParaRPr>
          </a:p>
        </p:txBody>
      </p:sp>
      <p:sp>
        <p:nvSpPr>
          <p:cNvPr id="64" name="Title 8"/>
          <p:cNvSpPr txBox="1">
            <a:spLocks/>
          </p:cNvSpPr>
          <p:nvPr/>
        </p:nvSpPr>
        <p:spPr>
          <a:xfrm>
            <a:off x="325929" y="1580485"/>
            <a:ext cx="8422365" cy="4062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CA" sz="1500" dirty="0">
                <a:solidFill>
                  <a:srgbClr val="0070C0"/>
                </a:solidFill>
              </a:rPr>
              <a:t>Angular 6  - Web Application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521" y="1638080"/>
            <a:ext cx="316695" cy="314854"/>
          </a:xfrm>
          <a:prstGeom prst="rect">
            <a:avLst/>
          </a:prstGeom>
        </p:spPr>
      </p:pic>
      <p:sp>
        <p:nvSpPr>
          <p:cNvPr id="31" name="Rounded Rectangle 30"/>
          <p:cNvSpPr/>
          <p:nvPr/>
        </p:nvSpPr>
        <p:spPr>
          <a:xfrm>
            <a:off x="3719462" y="3621954"/>
            <a:ext cx="1423091" cy="5607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CA" dirty="0" smtClean="0">
                <a:solidFill>
                  <a:srgbClr val="0070C0"/>
                </a:solidFill>
              </a:rPr>
              <a:t>Order</a:t>
            </a:r>
            <a:endParaRPr lang="en-CA" dirty="0">
              <a:solidFill>
                <a:srgbClr val="0070C0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446662" y="3614377"/>
            <a:ext cx="1423091" cy="5607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CA" dirty="0" smtClean="0">
                <a:solidFill>
                  <a:srgbClr val="0070C0"/>
                </a:solidFill>
              </a:rPr>
              <a:t>Peer</a:t>
            </a:r>
            <a:endParaRPr lang="en-CA" dirty="0">
              <a:solidFill>
                <a:srgbClr val="0070C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7216" y="376730"/>
            <a:ext cx="851062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4400" dirty="0" smtClean="0">
                <a:solidFill>
                  <a:schemeClr val="accent5"/>
                </a:solidFill>
                <a:latin typeface="Century Gothic" panose="020B0502020202020204" pitchFamily="34" charset="0"/>
              </a:rPr>
              <a:t>What are we building today?</a:t>
            </a:r>
            <a:endParaRPr lang="en-CA" sz="4400" dirty="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6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428633" y="216145"/>
            <a:ext cx="8229600" cy="926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lang="en-US" sz="3600" kern="1200" dirty="0" smtClean="0">
                <a:solidFill>
                  <a:schemeClr val="accent2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Century Gothic" charset="0"/>
                <a:ea typeface="ヒラギノ角ゴ Pro W3" pitchFamily="126" charset="-128"/>
                <a:cs typeface="Century Gothic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0064A5"/>
                </a:solidFill>
                <a:latin typeface="Gill Sans Light" pitchFamily="126" charset="0"/>
                <a:ea typeface="ヒラギノ角ゴ Pro W3" pitchFamily="126" charset="-128"/>
              </a:defRPr>
            </a:lvl9pPr>
          </a:lstStyle>
          <a:p>
            <a:pPr algn="ctr"/>
            <a:r>
              <a:rPr lang="en-CA" sz="2800" dirty="0" smtClean="0">
                <a:latin typeface="+mj-lt"/>
              </a:rPr>
              <a:t>Welcome to </a:t>
            </a:r>
          </a:p>
          <a:p>
            <a:pPr algn="ctr"/>
            <a:r>
              <a:rPr lang="en-CA" sz="2800" dirty="0" smtClean="0">
                <a:latin typeface="+mj-lt"/>
              </a:rPr>
              <a:t>Blockchain on Cloud Workshop</a:t>
            </a:r>
            <a:endParaRPr lang="en-CA" sz="2800" dirty="0"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203" y="1633105"/>
            <a:ext cx="5155461" cy="3544379"/>
          </a:xfrm>
          <a:prstGeom prst="rect">
            <a:avLst/>
          </a:prstGeom>
        </p:spPr>
      </p:pic>
      <p:sp>
        <p:nvSpPr>
          <p:cNvPr id="11" name="Flowchart: Stored Data 10"/>
          <p:cNvSpPr/>
          <p:nvPr/>
        </p:nvSpPr>
        <p:spPr>
          <a:xfrm>
            <a:off x="286867" y="1829805"/>
            <a:ext cx="1910648" cy="3150973"/>
          </a:xfrm>
          <a:prstGeom prst="flowChartOnlineStorag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Snip Same Side Corner Rectangle 3"/>
          <p:cNvSpPr/>
          <p:nvPr/>
        </p:nvSpPr>
        <p:spPr>
          <a:xfrm>
            <a:off x="461851" y="5885600"/>
            <a:ext cx="8023384" cy="682098"/>
          </a:xfrm>
          <a:prstGeom prst="snip2Same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1400" dirty="0" smtClean="0"/>
          </a:p>
          <a:p>
            <a:pPr algn="ctr"/>
            <a:r>
              <a:rPr lang="en-CA" sz="1600" b="1" dirty="0" smtClean="0"/>
              <a:t>Strategic </a:t>
            </a:r>
            <a:r>
              <a:rPr lang="en-CA" sz="1600" b="1" dirty="0"/>
              <a:t>Engineering &amp; Technology Integration Division (SETI</a:t>
            </a:r>
            <a:r>
              <a:rPr lang="en-CA" sz="1600" b="1" dirty="0" smtClean="0"/>
              <a:t>)</a:t>
            </a:r>
          </a:p>
          <a:p>
            <a:pPr algn="ctr"/>
            <a:r>
              <a:rPr lang="en-CA" sz="1600" b="1" dirty="0" smtClean="0"/>
              <a:t>Solutions </a:t>
            </a:r>
            <a:r>
              <a:rPr lang="en-CA" sz="1600" b="1" dirty="0"/>
              <a:t>Architecture &amp; Integration Directorate (SAID)</a:t>
            </a:r>
          </a:p>
          <a:p>
            <a:pPr algn="ctr"/>
            <a:endParaRPr lang="en-CA" dirty="0"/>
          </a:p>
        </p:txBody>
      </p:sp>
      <p:sp>
        <p:nvSpPr>
          <p:cNvPr id="13" name="Flowchart: Stored Data 12"/>
          <p:cNvSpPr/>
          <p:nvPr/>
        </p:nvSpPr>
        <p:spPr>
          <a:xfrm rot="10800000">
            <a:off x="6679164" y="1829807"/>
            <a:ext cx="1945851" cy="3150973"/>
          </a:xfrm>
          <a:prstGeom prst="flowChartOnlineStorage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6908178" y="3082127"/>
            <a:ext cx="1849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+mj-lt"/>
              </a:rPr>
              <a:t>Cloud Center of Expertise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4044" y="3087880"/>
            <a:ext cx="1849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+mj-lt"/>
              </a:rPr>
              <a:t>Innovation Centre</a:t>
            </a:r>
          </a:p>
        </p:txBody>
      </p:sp>
      <p:sp>
        <p:nvSpPr>
          <p:cNvPr id="15" name="Snip Same Side Corner Rectangle 14"/>
          <p:cNvSpPr/>
          <p:nvPr/>
        </p:nvSpPr>
        <p:spPr>
          <a:xfrm>
            <a:off x="461851" y="5109514"/>
            <a:ext cx="4009304" cy="618849"/>
          </a:xfrm>
          <a:prstGeom prst="snip2Same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400" b="1" dirty="0"/>
              <a:t>Innovation &amp; Emerging Technologies (IET) </a:t>
            </a:r>
            <a:endParaRPr lang="en-CA" dirty="0"/>
          </a:p>
        </p:txBody>
      </p:sp>
      <p:sp>
        <p:nvSpPr>
          <p:cNvPr id="16" name="Snip Same Side Corner Rectangle 15"/>
          <p:cNvSpPr/>
          <p:nvPr/>
        </p:nvSpPr>
        <p:spPr>
          <a:xfrm>
            <a:off x="4646141" y="5109514"/>
            <a:ext cx="3839094" cy="618849"/>
          </a:xfrm>
          <a:prstGeom prst="snip2Same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400" b="1" dirty="0"/>
              <a:t>SOA COE/Cloud COE/Interoperability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087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7887"/>
          </a:xfrm>
        </p:spPr>
        <p:txBody>
          <a:bodyPr/>
          <a:lstStyle/>
          <a:p>
            <a:r>
              <a:rPr lang="en-CA" dirty="0"/>
              <a:t>M</a:t>
            </a:r>
            <a:r>
              <a:rPr lang="en-CA" dirty="0" smtClean="0"/>
              <a:t>ore information on Wiki 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25CEB-1D58-4033-B3AA-47E6E8AA1651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4" name="Rectangle 3"/>
          <p:cNvSpPr/>
          <p:nvPr/>
        </p:nvSpPr>
        <p:spPr>
          <a:xfrm>
            <a:off x="700644" y="1597668"/>
            <a:ext cx="757645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600" dirty="0" smtClean="0">
                <a:latin typeface="+mj-lt"/>
                <a:hlinkClick r:id="rId2" tooltip="ITB-DGI-IETS/SINT"/>
              </a:rPr>
              <a:t>ITB-DGI-IETS/SINT</a:t>
            </a:r>
            <a:endParaRPr lang="en-CA" sz="1600" dirty="0" smtClean="0">
              <a:latin typeface="+mj-lt"/>
            </a:endParaRPr>
          </a:p>
          <a:p>
            <a:pPr algn="ctr"/>
            <a:endParaRPr lang="en-CA" sz="1600" dirty="0" smtClean="0">
              <a:latin typeface="+mj-lt"/>
            </a:endParaRPr>
          </a:p>
          <a:p>
            <a:pPr algn="ctr"/>
            <a:r>
              <a:rPr lang="en-CA" sz="1600" b="1" u="sng" dirty="0" smtClean="0">
                <a:latin typeface="+mj-lt"/>
              </a:rPr>
              <a:t>Workshop materials can be found on:</a:t>
            </a:r>
            <a:endParaRPr lang="en-CA" sz="1600" b="1" u="sng" dirty="0" smtClean="0">
              <a:latin typeface="+mj-lt"/>
              <a:hlinkClick r:id="rId3"/>
            </a:endParaRPr>
          </a:p>
          <a:p>
            <a:pPr algn="ctr"/>
            <a:r>
              <a:rPr lang="en-CA" sz="1600" dirty="0" smtClean="0">
                <a:latin typeface="+mj-lt"/>
                <a:hlinkClick r:id="rId3"/>
              </a:rPr>
              <a:t>https</a:t>
            </a:r>
            <a:r>
              <a:rPr lang="en-CA" sz="1600" dirty="0">
                <a:latin typeface="+mj-lt"/>
                <a:hlinkClick r:id="rId3"/>
              </a:rPr>
              <a:t>://</a:t>
            </a:r>
            <a:r>
              <a:rPr lang="en-CA" sz="1600" dirty="0" smtClean="0">
                <a:latin typeface="+mj-lt"/>
                <a:hlinkClick r:id="rId3"/>
              </a:rPr>
              <a:t>confluence.isvcs.net/display/ITBIET/Blockchain+Workshop</a:t>
            </a:r>
            <a:endParaRPr lang="en-CA" sz="1600" dirty="0" smtClean="0">
              <a:latin typeface="+mj-lt"/>
            </a:endParaRPr>
          </a:p>
          <a:p>
            <a:pPr algn="ctr"/>
            <a:endParaRPr lang="en-CA" sz="1600" dirty="0">
              <a:latin typeface="+mj-lt"/>
            </a:endParaRPr>
          </a:p>
          <a:p>
            <a:pPr algn="ctr"/>
            <a:endParaRPr lang="en-CA" sz="1600" b="1" u="sng" dirty="0" smtClean="0">
              <a:latin typeface="+mj-lt"/>
            </a:endParaRPr>
          </a:p>
          <a:p>
            <a:pPr algn="ctr"/>
            <a:r>
              <a:rPr lang="en-CA" sz="1600" b="1" u="sng" dirty="0" smtClean="0">
                <a:latin typeface="+mj-lt"/>
              </a:rPr>
              <a:t>Innovation Centre: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CA" sz="1600" dirty="0" smtClean="0">
                <a:latin typeface="+mj-lt"/>
                <a:hlinkClick r:id="rId4"/>
              </a:rPr>
              <a:t>https</a:t>
            </a:r>
            <a:r>
              <a:rPr lang="en-CA" sz="1600" dirty="0">
                <a:latin typeface="+mj-lt"/>
                <a:hlinkClick r:id="rId4"/>
              </a:rPr>
              <a:t>://</a:t>
            </a:r>
            <a:r>
              <a:rPr lang="en-CA" sz="1600" dirty="0" smtClean="0">
                <a:latin typeface="+mj-lt"/>
                <a:hlinkClick r:id="rId4"/>
              </a:rPr>
              <a:t>confluence.isvcs.net/display/ITBIET/Innovation</a:t>
            </a:r>
            <a:endParaRPr lang="en-CA" sz="1600" dirty="0" smtClean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CA" sz="1600" dirty="0" smtClean="0">
                <a:latin typeface="+mj-lt"/>
                <a:hlinkClick r:id="rId5"/>
              </a:rPr>
              <a:t>https</a:t>
            </a:r>
            <a:r>
              <a:rPr lang="en-CA" sz="1600" dirty="0">
                <a:latin typeface="+mj-lt"/>
                <a:hlinkClick r:id="rId5"/>
              </a:rPr>
              <a:t>://</a:t>
            </a:r>
            <a:r>
              <a:rPr lang="en-CA" sz="1600" dirty="0" smtClean="0">
                <a:latin typeface="+mj-lt"/>
                <a:hlinkClick r:id="rId5"/>
              </a:rPr>
              <a:t>confluence.isvcs.net/display/ITBIET/Innovation+Enablement</a:t>
            </a:r>
            <a:endParaRPr lang="en-CA" sz="1600" dirty="0" smtClean="0">
              <a:latin typeface="+mj-lt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CA" sz="1600" dirty="0" smtClean="0">
                <a:latin typeface="+mj-lt"/>
                <a:hlinkClick r:id="rId6"/>
              </a:rPr>
              <a:t>https</a:t>
            </a:r>
            <a:r>
              <a:rPr lang="en-CA" sz="1600" dirty="0">
                <a:latin typeface="+mj-lt"/>
                <a:hlinkClick r:id="rId6"/>
              </a:rPr>
              <a:t>://</a:t>
            </a:r>
            <a:r>
              <a:rPr lang="en-CA" sz="1600" dirty="0" smtClean="0">
                <a:latin typeface="+mj-lt"/>
                <a:hlinkClick r:id="rId6"/>
              </a:rPr>
              <a:t>confluence.isvcs.net/display/ITBIET/Agile+Centre+of+Expertise</a:t>
            </a:r>
            <a:endParaRPr lang="en-CA" sz="1600" dirty="0" smtClean="0">
              <a:latin typeface="+mj-lt"/>
            </a:endParaRPr>
          </a:p>
          <a:p>
            <a:pPr algn="ctr"/>
            <a:endParaRPr lang="en-CA" dirty="0" smtClean="0"/>
          </a:p>
          <a:p>
            <a:pPr algn="ctr"/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402316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08712"/>
            <a:ext cx="8229600" cy="985837"/>
          </a:xfrm>
        </p:spPr>
        <p:txBody>
          <a:bodyPr/>
          <a:lstStyle/>
          <a:p>
            <a:pPr algn="ctr"/>
            <a:r>
              <a:rPr lang="en-CA" dirty="0" smtClean="0"/>
              <a:t>Questions? 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25CEB-1D58-4033-B3AA-47E6E8AA1651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7687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Innovation Center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469541" y="1522600"/>
            <a:ext cx="2147783" cy="35509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69306" y="1284725"/>
            <a:ext cx="1723606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Innovation Enablement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38688" y="3506119"/>
            <a:ext cx="232804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AI /Machine Learning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19066" y="2493049"/>
            <a:ext cx="232804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u="sng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DLT / Blockchain</a:t>
            </a:r>
            <a:endParaRPr lang="en-US" sz="2400" b="0" u="sng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6984" y="4423237"/>
            <a:ext cx="3045064" cy="83099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Agile Centre of Expertise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79410" y="5904517"/>
            <a:ext cx="232804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DevOps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58542" y="5073520"/>
            <a:ext cx="2408189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Robotic Process </a:t>
            </a: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Automation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99326" y="1280720"/>
            <a:ext cx="86997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PoC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65676" y="2476863"/>
            <a:ext cx="14218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PoC Kit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7185" y="3305962"/>
            <a:ext cx="2842356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Cloud/Tools support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Elbow Connector 19"/>
          <p:cNvCxnSpPr>
            <a:stCxn id="11" idx="3"/>
            <a:endCxn id="10" idx="3"/>
          </p:cNvCxnSpPr>
          <p:nvPr/>
        </p:nvCxnSpPr>
        <p:spPr>
          <a:xfrm>
            <a:off x="6969299" y="1511553"/>
            <a:ext cx="1297432" cy="3977466"/>
          </a:xfrm>
          <a:prstGeom prst="bentConnector3">
            <a:avLst>
              <a:gd name="adj1" fmla="val 11761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1" idx="3"/>
            <a:endCxn id="6" idx="3"/>
          </p:cNvCxnSpPr>
          <p:nvPr/>
        </p:nvCxnSpPr>
        <p:spPr>
          <a:xfrm>
            <a:off x="6969299" y="1511553"/>
            <a:ext cx="1297432" cy="2410065"/>
          </a:xfrm>
          <a:prstGeom prst="bentConnector3">
            <a:avLst>
              <a:gd name="adj1" fmla="val 11761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11" idx="3"/>
            <a:endCxn id="7" idx="3"/>
          </p:cNvCxnSpPr>
          <p:nvPr/>
        </p:nvCxnSpPr>
        <p:spPr>
          <a:xfrm>
            <a:off x="6969299" y="1511553"/>
            <a:ext cx="1277810" cy="1212329"/>
          </a:xfrm>
          <a:prstGeom prst="bentConnector3">
            <a:avLst>
              <a:gd name="adj1" fmla="val 11789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5" idx="1"/>
            <a:endCxn id="13" idx="1"/>
          </p:cNvCxnSpPr>
          <p:nvPr/>
        </p:nvCxnSpPr>
        <p:spPr>
          <a:xfrm rot="10800000" flipV="1">
            <a:off x="627186" y="1700223"/>
            <a:ext cx="942121" cy="1836571"/>
          </a:xfrm>
          <a:prstGeom prst="bentConnector3">
            <a:avLst>
              <a:gd name="adj1" fmla="val 12426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5" idx="1"/>
            <a:endCxn id="12" idx="1"/>
          </p:cNvCxnSpPr>
          <p:nvPr/>
        </p:nvCxnSpPr>
        <p:spPr>
          <a:xfrm rot="10800000" flipV="1">
            <a:off x="1565676" y="1700224"/>
            <a:ext cx="3630" cy="1007472"/>
          </a:xfrm>
          <a:prstGeom prst="bentConnector3">
            <a:avLst>
              <a:gd name="adj1" fmla="val 639752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8" idx="3"/>
          </p:cNvCxnSpPr>
          <p:nvPr/>
        </p:nvCxnSpPr>
        <p:spPr>
          <a:xfrm flipH="1">
            <a:off x="3252048" y="4337116"/>
            <a:ext cx="776255" cy="5016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" idx="2"/>
            <a:endCxn id="9" idx="0"/>
          </p:cNvCxnSpPr>
          <p:nvPr/>
        </p:nvCxnSpPr>
        <p:spPr>
          <a:xfrm flipH="1">
            <a:off x="4543432" y="5073520"/>
            <a:ext cx="1" cy="8309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3379411" y="1742385"/>
            <a:ext cx="352330" cy="3733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5357464" y="1657879"/>
            <a:ext cx="365702" cy="4064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44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67" y="1067303"/>
            <a:ext cx="8319245" cy="508305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Introduction</a:t>
            </a:r>
            <a:endParaRPr lang="en-CA" dirty="0"/>
          </a:p>
        </p:txBody>
      </p:sp>
      <p:sp>
        <p:nvSpPr>
          <p:cNvPr id="5" name="TextBox 4"/>
          <p:cNvSpPr txBox="1"/>
          <p:nvPr/>
        </p:nvSpPr>
        <p:spPr>
          <a:xfrm>
            <a:off x="3687897" y="3323968"/>
            <a:ext cx="3744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 smtClean="0">
                <a:latin typeface="Century Gothic" panose="020B0502020202020204" pitchFamily="34" charset="0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 smtClean="0">
                <a:latin typeface="Century Gothic" panose="020B0502020202020204" pitchFamily="34" charset="0"/>
              </a:rPr>
              <a:t>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3200" dirty="0" smtClean="0">
                <a:latin typeface="Century Gothic" panose="020B0502020202020204" pitchFamily="34" charset="0"/>
              </a:rPr>
              <a:t>Expectations</a:t>
            </a:r>
            <a:endParaRPr lang="en-CA" sz="3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78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Workshop Agenda</a:t>
            </a:r>
            <a:endParaRPr lang="en-CA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87457546"/>
              </p:ext>
            </p:extLst>
          </p:nvPr>
        </p:nvGraphicFramePr>
        <p:xfrm>
          <a:off x="286867" y="822702"/>
          <a:ext cx="8513133" cy="51311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96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66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8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400" b="0" dirty="0">
                          <a:effectLst/>
                        </a:rPr>
                        <a:t>Items</a:t>
                      </a:r>
                      <a:endParaRPr lang="en-CA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400" b="0">
                          <a:effectLst/>
                        </a:rPr>
                        <a:t>Time (mins)</a:t>
                      </a:r>
                      <a:endParaRPr lang="en-CA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046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CA" sz="1400" b="0" dirty="0" smtClean="0">
                          <a:effectLst/>
                        </a:rPr>
                        <a:t>1.</a:t>
                      </a:r>
                      <a:r>
                        <a:rPr lang="en-CA" sz="1400" b="0" baseline="0" dirty="0" smtClean="0">
                          <a:effectLst/>
                        </a:rPr>
                        <a:t>    </a:t>
                      </a:r>
                      <a:r>
                        <a:rPr lang="en-CA" sz="1400" b="0" dirty="0" smtClean="0">
                          <a:effectLst/>
                        </a:rPr>
                        <a:t>Sign-on </a:t>
                      </a:r>
                      <a:endParaRPr lang="en-CA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400" b="0" dirty="0">
                          <a:effectLst/>
                        </a:rPr>
                        <a:t>5</a:t>
                      </a:r>
                      <a:endParaRPr lang="en-CA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046"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AutoNum type="arabicPeriod" startAt="2"/>
                      </a:pPr>
                      <a:r>
                        <a:rPr lang="en-CA" sz="1400" b="0" dirty="0" smtClean="0">
                          <a:effectLst/>
                        </a:rPr>
                        <a:t>Introduction</a:t>
                      </a:r>
                      <a:endParaRPr lang="en-CA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400" b="0">
                          <a:effectLst/>
                        </a:rPr>
                        <a:t>15</a:t>
                      </a:r>
                      <a:endParaRPr lang="en-CA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046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CA" sz="1400" b="0" dirty="0" smtClean="0">
                          <a:effectLst/>
                        </a:rPr>
                        <a:t>3.    Cloud/Azure </a:t>
                      </a:r>
                      <a:r>
                        <a:rPr lang="en-CA" sz="1400" b="0" dirty="0">
                          <a:effectLst/>
                        </a:rPr>
                        <a:t>introduction</a:t>
                      </a:r>
                      <a:endParaRPr lang="en-CA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400" b="0">
                          <a:effectLst/>
                        </a:rPr>
                        <a:t>10</a:t>
                      </a:r>
                      <a:endParaRPr lang="en-CA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046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CA" sz="1400" b="0" dirty="0" smtClean="0">
                          <a:effectLst/>
                        </a:rPr>
                        <a:t>4.    Cloud </a:t>
                      </a:r>
                      <a:r>
                        <a:rPr lang="en-CA" sz="1400" b="0" dirty="0">
                          <a:effectLst/>
                        </a:rPr>
                        <a:t>connection setups</a:t>
                      </a:r>
                      <a:endParaRPr lang="en-CA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400" b="0">
                          <a:effectLst/>
                        </a:rPr>
                        <a:t>20</a:t>
                      </a:r>
                      <a:endParaRPr lang="en-CA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046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CA" sz="1400" b="0" dirty="0" smtClean="0">
                          <a:effectLst/>
                        </a:rPr>
                        <a:t>5.   </a:t>
                      </a:r>
                      <a:r>
                        <a:rPr lang="en-CA" sz="1400" b="0" baseline="0" dirty="0" smtClean="0">
                          <a:effectLst/>
                        </a:rPr>
                        <a:t> </a:t>
                      </a:r>
                      <a:r>
                        <a:rPr lang="en-CA" sz="1400" b="0" dirty="0" smtClean="0">
                          <a:effectLst/>
                        </a:rPr>
                        <a:t>Introduction </a:t>
                      </a:r>
                      <a:r>
                        <a:rPr lang="en-CA" sz="1400" b="0" dirty="0">
                          <a:effectLst/>
                        </a:rPr>
                        <a:t>to Blockchain</a:t>
                      </a:r>
                      <a:endParaRPr lang="en-CA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400" b="0">
                          <a:effectLst/>
                        </a:rPr>
                        <a:t>30</a:t>
                      </a:r>
                      <a:endParaRPr lang="en-CA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046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CA" sz="1400" b="0" dirty="0" smtClean="0">
                          <a:effectLst/>
                        </a:rPr>
                        <a:t>6.    Hands </a:t>
                      </a:r>
                      <a:r>
                        <a:rPr lang="en-CA" sz="1400" b="0" dirty="0">
                          <a:effectLst/>
                        </a:rPr>
                        <a:t>on lab</a:t>
                      </a:r>
                      <a:endParaRPr lang="en-CA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400" b="0" dirty="0">
                          <a:effectLst/>
                        </a:rPr>
                        <a:t> </a:t>
                      </a:r>
                      <a:endParaRPr lang="en-CA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046">
                <a:tc>
                  <a:txBody>
                    <a:bodyPr/>
                    <a:lstStyle/>
                    <a:p>
                      <a:pPr marL="457200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CA" sz="1400" b="0" dirty="0" smtClean="0">
                          <a:effectLst/>
                        </a:rPr>
                        <a:t>a.  Run </a:t>
                      </a:r>
                      <a:r>
                        <a:rPr lang="en-CA" sz="1400" b="0" dirty="0">
                          <a:effectLst/>
                        </a:rPr>
                        <a:t>setup scripts</a:t>
                      </a:r>
                      <a:endParaRPr lang="en-CA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400" b="0">
                          <a:effectLst/>
                        </a:rPr>
                        <a:t>30</a:t>
                      </a:r>
                      <a:endParaRPr lang="en-CA" sz="12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3229">
                <a:tc>
                  <a:txBody>
                    <a:bodyPr/>
                    <a:lstStyle/>
                    <a:p>
                      <a:pPr marL="457200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CA" sz="1400" b="0" dirty="0" smtClean="0">
                          <a:effectLst/>
                        </a:rPr>
                        <a:t>b.</a:t>
                      </a:r>
                      <a:r>
                        <a:rPr lang="en-CA" sz="1400" b="0" baseline="0" dirty="0" smtClean="0">
                          <a:effectLst/>
                        </a:rPr>
                        <a:t>  </a:t>
                      </a:r>
                      <a:r>
                        <a:rPr lang="en-CA" sz="1400" b="0" dirty="0" smtClean="0">
                          <a:effectLst/>
                        </a:rPr>
                        <a:t>Playground </a:t>
                      </a:r>
                      <a:r>
                        <a:rPr lang="en-CA" sz="1400" b="0" dirty="0">
                          <a:effectLst/>
                        </a:rPr>
                        <a:t>– simple business network</a:t>
                      </a:r>
                      <a:endParaRPr lang="en-CA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400" b="0" dirty="0">
                          <a:effectLst/>
                        </a:rPr>
                        <a:t>15</a:t>
                      </a:r>
                      <a:endParaRPr lang="en-CA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72879">
                <a:tc>
                  <a:txBody>
                    <a:bodyPr/>
                    <a:lstStyle/>
                    <a:p>
                      <a:pPr marL="457200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CA" sz="1400" b="0" dirty="0" smtClean="0">
                          <a:effectLst/>
                        </a:rPr>
                        <a:t>c.  Export </a:t>
                      </a:r>
                      <a:r>
                        <a:rPr lang="en-CA" sz="1400" b="0" dirty="0">
                          <a:effectLst/>
                        </a:rPr>
                        <a:t>BNA and run in on a real fabric network</a:t>
                      </a:r>
                      <a:endParaRPr lang="en-CA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400" b="0" dirty="0">
                          <a:effectLst/>
                        </a:rPr>
                        <a:t>15</a:t>
                      </a:r>
                      <a:endParaRPr lang="en-CA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9046">
                <a:tc>
                  <a:txBody>
                    <a:bodyPr/>
                    <a:lstStyle/>
                    <a:p>
                      <a:pPr marL="457200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CA" sz="1400" b="0" dirty="0" smtClean="0">
                          <a:effectLst/>
                        </a:rPr>
                        <a:t>d.  Generate </a:t>
                      </a:r>
                      <a:r>
                        <a:rPr lang="en-CA" sz="1400" b="0" dirty="0" err="1" smtClean="0">
                          <a:effectLst/>
                        </a:rPr>
                        <a:t>RESTful</a:t>
                      </a:r>
                      <a:r>
                        <a:rPr lang="en-CA" sz="1400" b="0" baseline="0" dirty="0" smtClean="0">
                          <a:effectLst/>
                        </a:rPr>
                        <a:t> API</a:t>
                      </a:r>
                      <a:endParaRPr lang="en-CA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400" b="0" dirty="0">
                          <a:effectLst/>
                        </a:rPr>
                        <a:t>15</a:t>
                      </a:r>
                      <a:endParaRPr lang="en-CA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72879">
                <a:tc>
                  <a:txBody>
                    <a:bodyPr/>
                    <a:lstStyle/>
                    <a:p>
                      <a:pPr marL="457200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CA" sz="1400" b="0" dirty="0" smtClean="0">
                          <a:effectLst/>
                        </a:rPr>
                        <a:t>e.  View </a:t>
                      </a:r>
                      <a:r>
                        <a:rPr lang="en-CA" sz="1400" b="0" dirty="0">
                          <a:effectLst/>
                        </a:rPr>
                        <a:t>and interact with Blockchain via explorer</a:t>
                      </a:r>
                      <a:endParaRPr lang="en-CA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400" b="0" dirty="0">
                          <a:effectLst/>
                        </a:rPr>
                        <a:t>15</a:t>
                      </a:r>
                      <a:endParaRPr lang="en-CA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9046">
                <a:tc>
                  <a:txBody>
                    <a:bodyPr/>
                    <a:lstStyle/>
                    <a:p>
                      <a:pPr marL="457200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CA" sz="1400" b="0" dirty="0" smtClean="0">
                          <a:effectLst/>
                        </a:rPr>
                        <a:t>f.   Generate </a:t>
                      </a:r>
                      <a:r>
                        <a:rPr lang="en-CA" sz="1400" b="0" dirty="0">
                          <a:effectLst/>
                        </a:rPr>
                        <a:t>Angular APP</a:t>
                      </a:r>
                      <a:endParaRPr lang="en-CA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400" b="0" dirty="0">
                          <a:effectLst/>
                        </a:rPr>
                        <a:t>15</a:t>
                      </a:r>
                      <a:endParaRPr lang="en-CA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72879">
                <a:tc>
                  <a:txBody>
                    <a:bodyPr/>
                    <a:lstStyle/>
                    <a:p>
                      <a:pPr marL="457200" lvl="1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CA" sz="1400" b="0" dirty="0" smtClean="0">
                          <a:effectLst/>
                        </a:rPr>
                        <a:t>g.  View </a:t>
                      </a:r>
                      <a:r>
                        <a:rPr lang="en-CA" sz="1400" b="0" dirty="0">
                          <a:effectLst/>
                        </a:rPr>
                        <a:t>and interact with Blockchain</a:t>
                      </a:r>
                      <a:endParaRPr lang="en-CA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400" b="0" dirty="0">
                          <a:effectLst/>
                        </a:rPr>
                        <a:t>15</a:t>
                      </a:r>
                      <a:endParaRPr lang="en-CA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9046"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CA" sz="1400" b="0" dirty="0" smtClean="0">
                          <a:effectLst/>
                        </a:rPr>
                        <a:t>7.</a:t>
                      </a:r>
                      <a:r>
                        <a:rPr lang="en-CA" sz="1400" b="0" baseline="0" dirty="0" smtClean="0">
                          <a:effectLst/>
                        </a:rPr>
                        <a:t>     </a:t>
                      </a:r>
                      <a:r>
                        <a:rPr lang="en-CA" sz="1400" b="0" dirty="0" smtClean="0">
                          <a:effectLst/>
                        </a:rPr>
                        <a:t>Q/A </a:t>
                      </a:r>
                      <a:r>
                        <a:rPr lang="en-CA" sz="1400" b="0" dirty="0">
                          <a:effectLst/>
                        </a:rPr>
                        <a:t>– </a:t>
                      </a:r>
                      <a:r>
                        <a:rPr lang="en-CA" sz="1400" b="0" dirty="0" smtClean="0">
                          <a:effectLst/>
                        </a:rPr>
                        <a:t>Feedback </a:t>
                      </a:r>
                      <a:endParaRPr lang="en-CA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400" b="0" dirty="0">
                          <a:effectLst/>
                        </a:rPr>
                        <a:t>10</a:t>
                      </a:r>
                      <a:endParaRPr lang="en-CA" sz="12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60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17152" y="1143000"/>
            <a:ext cx="4106080" cy="53662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dirty="0" smtClean="0"/>
          </a:p>
          <a:p>
            <a:r>
              <a:rPr lang="en-CA" dirty="0" smtClean="0"/>
              <a:t>Introduction to </a:t>
            </a:r>
            <a:r>
              <a:rPr lang="en-CA" dirty="0" err="1" smtClean="0"/>
              <a:t>CoE</a:t>
            </a:r>
            <a:endParaRPr lang="en-CA" dirty="0"/>
          </a:p>
          <a:p>
            <a:endParaRPr lang="en-CA" dirty="0" smtClean="0"/>
          </a:p>
          <a:p>
            <a:r>
              <a:rPr lang="en-CA" dirty="0" smtClean="0"/>
              <a:t>Introduction to Azure Cloud</a:t>
            </a:r>
          </a:p>
          <a:p>
            <a:pPr marL="0" indent="0">
              <a:buNone/>
            </a:pPr>
            <a:endParaRPr lang="en-CA" dirty="0" smtClean="0"/>
          </a:p>
          <a:p>
            <a:r>
              <a:rPr lang="en-CA" dirty="0" smtClean="0"/>
              <a:t>How to </a:t>
            </a:r>
            <a:r>
              <a:rPr lang="en-CA" dirty="0"/>
              <a:t>s</a:t>
            </a:r>
            <a:r>
              <a:rPr lang="en-CA" dirty="0" smtClean="0"/>
              <a:t>etup connection to Azure cloud workshop environment.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Cloud Center of Expertise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155" y="1033271"/>
            <a:ext cx="4181285" cy="480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274639"/>
            <a:ext cx="8229600" cy="602692"/>
          </a:xfrm>
        </p:spPr>
        <p:txBody>
          <a:bodyPr/>
          <a:lstStyle/>
          <a:p>
            <a:r>
              <a:rPr lang="en-CA" dirty="0" smtClean="0"/>
              <a:t>What is Blockchain?</a:t>
            </a:r>
            <a:endParaRPr lang="en-C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1"/>
          <a:stretch/>
        </p:blipFill>
        <p:spPr>
          <a:xfrm>
            <a:off x="4469412" y="1193227"/>
            <a:ext cx="4260933" cy="42190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1850" y="1193227"/>
            <a:ext cx="37070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latin typeface="Century Gothic" panose="020B0502020202020204" pitchFamily="34" charset="0"/>
              </a:rPr>
              <a:t>Peer-to-Peer</a:t>
            </a:r>
          </a:p>
          <a:p>
            <a:endParaRPr lang="en-CA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latin typeface="Century Gothic" panose="020B0502020202020204" pitchFamily="34" charset="0"/>
              </a:rPr>
              <a:t>Distributed ledger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latin typeface="Century Gothic" panose="020B0502020202020204" pitchFamily="34" charset="0"/>
              </a:rPr>
              <a:t>Cryptographically-secure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latin typeface="Century Gothic" panose="020B0502020202020204" pitchFamily="34" charset="0"/>
              </a:rPr>
              <a:t>Append-only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latin typeface="Century Gothic" panose="020B0502020202020204" pitchFamily="34" charset="0"/>
              </a:rPr>
              <a:t>Immutable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latin typeface="Century Gothic" panose="020B0502020202020204" pitchFamily="34" charset="0"/>
              </a:rPr>
              <a:t>Updateable via consensus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smtClean="0">
                <a:latin typeface="Century Gothic" panose="020B0502020202020204" pitchFamily="34" charset="0"/>
              </a:rPr>
              <a:t>Public or private</a:t>
            </a:r>
            <a:endParaRPr lang="en-CA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56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075564-AF6E-40FC-905A-F6C5E8D29614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623937"/>
            <a:ext cx="8229600" cy="985837"/>
          </a:xfrm>
        </p:spPr>
        <p:txBody>
          <a:bodyPr/>
          <a:lstStyle/>
          <a:p>
            <a:pPr algn="ctr"/>
            <a:r>
              <a:rPr lang="en-CA" dirty="0" smtClean="0"/>
              <a:t>Platform </a:t>
            </a:r>
            <a:r>
              <a:rPr lang="en-CA" dirty="0"/>
              <a:t>Architectures </a:t>
            </a:r>
            <a:r>
              <a:rPr lang="en-CA" dirty="0" smtClean="0"/>
              <a:t>and Implementation </a:t>
            </a:r>
            <a:r>
              <a:rPr lang="en-CA" dirty="0"/>
              <a:t>Styles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9" y="4106319"/>
            <a:ext cx="855805" cy="8558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24354" cy="20081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69" y="1747630"/>
            <a:ext cx="6177856" cy="4420256"/>
          </a:xfrm>
          <a:prstGeom prst="rect">
            <a:avLst/>
          </a:prstGeom>
        </p:spPr>
      </p:pic>
      <p:cxnSp>
        <p:nvCxnSpPr>
          <p:cNvPr id="26" name="Elbow Connector 25"/>
          <p:cNvCxnSpPr>
            <a:endCxn id="14" idx="0"/>
          </p:cNvCxnSpPr>
          <p:nvPr/>
        </p:nvCxnSpPr>
        <p:spPr>
          <a:xfrm rot="10800000" flipV="1">
            <a:off x="1102192" y="2397211"/>
            <a:ext cx="1766576" cy="170910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33935" y="4962124"/>
            <a:ext cx="936514" cy="230832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A" sz="900" dirty="0" smtClean="0">
                <a:latin typeface="Century Gothic" panose="020B0502020202020204" pitchFamily="34" charset="0"/>
              </a:rPr>
              <a:t>Hyperledger</a:t>
            </a:r>
          </a:p>
        </p:txBody>
      </p:sp>
    </p:spTree>
    <p:extLst>
      <p:ext uri="{BB962C8B-B14F-4D97-AF65-F5344CB8AC3E}">
        <p14:creationId xmlns:p14="http://schemas.microsoft.com/office/powerpoint/2010/main" val="40310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7405"/>
          </a:xfrm>
        </p:spPr>
        <p:txBody>
          <a:bodyPr/>
          <a:lstStyle/>
          <a:p>
            <a:r>
              <a:rPr lang="en-CA" dirty="0" smtClean="0"/>
              <a:t>Hyperledger Fabric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49F12-9138-49F1-96D4-CC6FC00A57C3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77" y="1265687"/>
            <a:ext cx="6990046" cy="472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1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GAGE" val="{&quot;SavedSwatch&quot;:&quot;-16017212|-1237980|-7240861|-12684655|-10856873|CRA&quot;,&quot;Id&quot;:&quot;58a1d4e53143433a6cea87be&quot;,&quot;SmartGridHorizontal&quot;:0,&quot;LinkedExcelSources&quot;:{},&quot;LinkedProjectSources&quot;:{},&quot;FlowConfig&quot;:{&quot;Canvas&quot;:{&quot;Slide&quot;:-1,&quot;Width&quot;:0,&quot;Height&quot;:0},&quot;Timeline&quot;:{&quot;Actions&quot;:[]}}}"/>
</p:tagLst>
</file>

<file path=ppt/theme/theme1.xml><?xml version="1.0" encoding="utf-8"?>
<a:theme xmlns:a="http://schemas.openxmlformats.org/drawingml/2006/main" name="Office Theme">
  <a:themeElements>
    <a:clrScheme name="Custom 3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92D2"/>
      </a:accent1>
      <a:accent2>
        <a:srgbClr val="16629B"/>
      </a:accent2>
      <a:accent3>
        <a:srgbClr val="73B632"/>
      </a:accent3>
      <a:accent4>
        <a:srgbClr val="991324"/>
      </a:accent4>
      <a:accent5>
        <a:srgbClr val="441A66"/>
      </a:accent5>
      <a:accent6>
        <a:srgbClr val="E47623"/>
      </a:accent6>
      <a:hlink>
        <a:srgbClr val="0000FF"/>
      </a:hlink>
      <a:folHlink>
        <a:srgbClr val="800080"/>
      </a:folHlink>
    </a:clrScheme>
    <a:fontScheme name="Summer">
      <a:maj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ヒラギノ丸ゴ Pro W4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>
            <a:latin typeface="Century Gothic" panose="020B0502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6670</TotalTime>
  <Words>435</Words>
  <Application>Microsoft Office PowerPoint</Application>
  <PresentationFormat>On-screen Show (4:3)</PresentationFormat>
  <Paragraphs>172</Paragraphs>
  <Slides>21</Slides>
  <Notes>19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Calibri</vt:lpstr>
      <vt:lpstr>Calibri Light</vt:lpstr>
      <vt:lpstr>Century Gothic</vt:lpstr>
      <vt:lpstr>Gill Sans Light</vt:lpstr>
      <vt:lpstr>Helvetica</vt:lpstr>
      <vt:lpstr>Segoe UI</vt:lpstr>
      <vt:lpstr>Times New Roman</vt:lpstr>
      <vt:lpstr>ヒラギノ角ゴ Pro W3</vt:lpstr>
      <vt:lpstr>Office Theme</vt:lpstr>
      <vt:lpstr>1_Office Theme</vt:lpstr>
      <vt:lpstr>The Canada Revenue Agency Innovation Centre</vt:lpstr>
      <vt:lpstr>PowerPoint Presentation</vt:lpstr>
      <vt:lpstr>Innovation Center</vt:lpstr>
      <vt:lpstr>Introduction</vt:lpstr>
      <vt:lpstr>Workshop Agenda</vt:lpstr>
      <vt:lpstr>Cloud Center of Expertise</vt:lpstr>
      <vt:lpstr>What is Blockchain?</vt:lpstr>
      <vt:lpstr>Platform Architectures and Implementation Styles </vt:lpstr>
      <vt:lpstr>Hyperledger Fabric</vt:lpstr>
      <vt:lpstr>How Blockchain works</vt:lpstr>
      <vt:lpstr>Transaction Flow – Smart Contract</vt:lpstr>
      <vt:lpstr>Transaction Flow</vt:lpstr>
      <vt:lpstr>Transaction Flow - Consensus</vt:lpstr>
      <vt:lpstr>Transaction Flow – Creating Block</vt:lpstr>
      <vt:lpstr>Transaction Flow – Creating Block</vt:lpstr>
      <vt:lpstr>Transaction Flow – Add Block to chain</vt:lpstr>
      <vt:lpstr>Workshop focus</vt:lpstr>
      <vt:lpstr>The Hyperledger Greenhouse</vt:lpstr>
      <vt:lpstr>/ Blockchain development environment</vt:lpstr>
      <vt:lpstr>More information on Wiki </vt:lpstr>
      <vt:lpstr>Questions? </vt:lpstr>
    </vt:vector>
  </TitlesOfParts>
  <Company>BSL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Mulder</dc:creator>
  <cp:lastModifiedBy>Kandasamy, Niruban</cp:lastModifiedBy>
  <cp:revision>353</cp:revision>
  <dcterms:created xsi:type="dcterms:W3CDTF">2015-04-10T18:49:27Z</dcterms:created>
  <dcterms:modified xsi:type="dcterms:W3CDTF">2019-07-29T14:24:05Z</dcterms:modified>
</cp:coreProperties>
</file>